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sldIdLst>
    <p:sldId id="256" r:id="rId2"/>
    <p:sldId id="28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2" r:id="rId27"/>
    <p:sldId id="287" r:id="rId28"/>
    <p:sldId id="292" r:id="rId29"/>
    <p:sldId id="293" r:id="rId30"/>
    <p:sldId id="288" r:id="rId31"/>
    <p:sldId id="289" r:id="rId32"/>
    <p:sldId id="290" r:id="rId33"/>
    <p:sldId id="291" r:id="rId34"/>
    <p:sldId id="284" r:id="rId35"/>
    <p:sldId id="285" r:id="rId36"/>
    <p:sldId id="286" r:id="rId37"/>
    <p:sldId id="295"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25" d="100"/>
          <a:sy n="125" d="100"/>
        </p:scale>
        <p:origin x="-688"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382903-CF81-1641-86B0-5BDEFACE5F15}" type="datetimeFigureOut">
              <a:rPr lang="en-US" smtClean="0"/>
              <a:t>7/31/11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57A221-F31B-B74C-98D7-4CD5F1B2335B}" type="slidenum">
              <a:rPr lang="en-US" smtClean="0"/>
              <a:t>‹#›</a:t>
            </a:fld>
            <a:endParaRPr lang="en-US"/>
          </a:p>
        </p:txBody>
      </p:sp>
    </p:spTree>
    <p:extLst>
      <p:ext uri="{BB962C8B-B14F-4D97-AF65-F5344CB8AC3E}">
        <p14:creationId xmlns:p14="http://schemas.microsoft.com/office/powerpoint/2010/main" val="32041590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1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latin typeface="Times New Roman" charset="0"/>
              </a:rPr>
              <a:t>These </a:t>
            </a:r>
            <a:r>
              <a:rPr lang="en-US" dirty="0">
                <a:latin typeface="Times New Roman" charset="0"/>
              </a:rPr>
              <a:t>are identified by </a:t>
            </a:r>
            <a:r>
              <a:rPr lang="en-US" dirty="0" err="1">
                <a:latin typeface="Times New Roman" charset="0"/>
              </a:rPr>
              <a:t>Wiliam</a:t>
            </a:r>
            <a:r>
              <a:rPr lang="en-US" dirty="0">
                <a:latin typeface="Times New Roman" charset="0"/>
              </a:rPr>
              <a:t> and provide organization for our </a:t>
            </a:r>
            <a:r>
              <a:rPr lang="en-US" dirty="0" err="1">
                <a:latin typeface="Times New Roman" charset="0"/>
              </a:rPr>
              <a:t>AfL</a:t>
            </a:r>
            <a:r>
              <a:rPr lang="en-US" dirty="0">
                <a:latin typeface="Times New Roman" charset="0"/>
              </a:rPr>
              <a:t> work.</a:t>
            </a:r>
          </a:p>
          <a:p>
            <a:pPr eaLnBrk="1" hangingPunct="1">
              <a:spcBef>
                <a:spcPct val="0"/>
              </a:spcBef>
            </a:pPr>
            <a:r>
              <a:rPr lang="en-US" dirty="0">
                <a:latin typeface="Times New Roman" charset="0"/>
              </a:rPr>
              <a:t>We are going to review these</a:t>
            </a:r>
          </a:p>
          <a:p>
            <a:pPr eaLnBrk="1" hangingPunct="1">
              <a:spcBef>
                <a:spcPct val="0"/>
              </a:spcBef>
            </a:pPr>
            <a:r>
              <a:rPr lang="en-US" dirty="0">
                <a:latin typeface="Times New Roman" charset="0"/>
              </a:rPr>
              <a:t>	What we already know about each strategy – share our understanding</a:t>
            </a:r>
          </a:p>
          <a:p>
            <a:pPr eaLnBrk="1" hangingPunct="1">
              <a:spcBef>
                <a:spcPct val="0"/>
              </a:spcBef>
            </a:pPr>
            <a:r>
              <a:rPr lang="en-US" dirty="0">
                <a:latin typeface="Times New Roman" charset="0"/>
              </a:rPr>
              <a:t>	connect each strategy to the Student attributes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2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Times New Roman" charset="0"/>
              </a:rPr>
              <a:t>These are identified by Wiliam and provide organization for our AfL work.</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7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endParaRPr lang="en-US">
              <a:latin typeface="Calibri" charset="0"/>
            </a:endParaRPr>
          </a:p>
        </p:txBody>
      </p:sp>
      <p:sp>
        <p:nvSpPr>
          <p:cNvPr id="187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874B3C7-A992-0A40-923B-2C9FEBF4FACA}" type="slidenum">
              <a:rPr lang="en-US"/>
              <a:pPr eaLnBrk="1" hangingPunct="1"/>
              <a:t>16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8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endParaRPr lang="en-US">
              <a:latin typeface="Calibri" charset="0"/>
            </a:endParaRPr>
          </a:p>
        </p:txBody>
      </p:sp>
      <p:sp>
        <p:nvSpPr>
          <p:cNvPr id="188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E593435-2098-BE4D-AF11-C6A80E9B003A}" type="slidenum">
              <a:rPr lang="en-US"/>
              <a:pPr eaLnBrk="1" hangingPunct="1"/>
              <a:t>17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9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endParaRPr lang="en-US">
              <a:latin typeface="Calibri" charset="0"/>
            </a:endParaRPr>
          </a:p>
        </p:txBody>
      </p:sp>
      <p:sp>
        <p:nvSpPr>
          <p:cNvPr id="189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74E20EB7-D6C5-0D4A-91C0-A6340BABF569}" type="slidenum">
              <a:rPr lang="en-US"/>
              <a:pPr eaLnBrk="1" hangingPunct="1"/>
              <a:t>18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txBox="1">
            <a:spLocks noGrp="1" noChangeArrowheads="1"/>
          </p:cNvSpPr>
          <p:nvPr/>
        </p:nvSpPr>
        <p:spPr bwMode="auto">
          <a:xfrm>
            <a:off x="3885313" y="8685308"/>
            <a:ext cx="2971121" cy="457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nchor="b"/>
          <a:lstStyle>
            <a:lvl1pPr defTabSz="925513">
              <a:defRPr sz="2400">
                <a:solidFill>
                  <a:schemeClr val="tx1"/>
                </a:solidFill>
                <a:latin typeface="Arial" charset="0"/>
                <a:ea typeface="ＭＳ Ｐゴシック" charset="0"/>
                <a:cs typeface="ＭＳ Ｐゴシック" charset="0"/>
              </a:defRPr>
            </a:lvl1pPr>
            <a:lvl2pPr marL="38390513" indent="-37928550" defTabSz="925513">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B8B56184-DC7D-A344-8BC7-D1955BE7E23E}" type="slidenum">
              <a:rPr lang="en-US" sz="1200"/>
              <a:pPr algn="r" eaLnBrk="1" hangingPunct="1"/>
              <a:t>28</a:t>
            </a:fld>
            <a:endParaRPr lang="en-US" sz="1200"/>
          </a:p>
        </p:txBody>
      </p:sp>
      <p:sp>
        <p:nvSpPr>
          <p:cNvPr id="73731" name="Rectangle 2"/>
          <p:cNvSpPr>
            <a:spLocks noRot="1" noChangeArrowheads="1" noTextEdit="1"/>
          </p:cNvSpPr>
          <p:nvPr>
            <p:ph type="sldImg"/>
          </p:nvPr>
        </p:nvSpPr>
        <p:spPr>
          <a:ln/>
        </p:spPr>
      </p:sp>
      <p:sp>
        <p:nvSpPr>
          <p:cNvPr id="73732" name="Rectangle 3"/>
          <p:cNvSpPr>
            <a:spLocks noGrp="1" noChangeArrowheads="1"/>
          </p:cNvSpPr>
          <p:nvPr>
            <p:ph type="body" idx="1"/>
          </p:nvPr>
        </p:nvSpPr>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ChangeArrowheads="1" noTextEdit="1"/>
          </p:cNvSpPr>
          <p:nvPr>
            <p:ph type="sldImg"/>
          </p:nvPr>
        </p:nvSpPr>
        <p:spPr>
          <a:ln/>
        </p:spPr>
      </p:sp>
      <p:sp>
        <p:nvSpPr>
          <p:cNvPr id="3584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ea typeface="ＭＳ Ｐゴシック" charset="0"/>
              </a:rPr>
              <a:t>Pass out handout, Ferreting Out Formative Assessment by Jim </a:t>
            </a:r>
            <a:r>
              <a:rPr lang="en-US" sz="1000" dirty="0" err="1" smtClean="0">
                <a:ea typeface="ＭＳ Ｐゴシック" charset="0"/>
              </a:rPr>
              <a:t>Popham</a:t>
            </a:r>
            <a:r>
              <a:rPr lang="en-US" sz="1000" dirty="0" smtClean="0">
                <a:ea typeface="ＭＳ Ｐゴシック" charset="0"/>
              </a:rPr>
              <a:t>.</a:t>
            </a:r>
            <a:endParaRPr lang="en-US" sz="1000" dirty="0">
              <a:ea typeface="ＭＳ Ｐゴシック" charset="0"/>
            </a:endParaRPr>
          </a:p>
          <a:p>
            <a:r>
              <a:rPr lang="en-US" sz="1000" dirty="0" smtClean="0">
                <a:ea typeface="ＭＳ Ｐゴシック" charset="0"/>
              </a:rPr>
              <a:t>Individually: Take 5-10 </a:t>
            </a:r>
            <a:r>
              <a:rPr lang="en-US" sz="1000" dirty="0">
                <a:ea typeface="ＭＳ Ｐゴシック" charset="0"/>
              </a:rPr>
              <a:t>minutes to read the vignettes and indicate whether or not each is an example of formative assessment practice</a:t>
            </a:r>
            <a:r>
              <a:rPr lang="en-US" sz="1000" dirty="0" smtClean="0">
                <a:ea typeface="ＭＳ Ｐゴシック" charset="0"/>
              </a:rPr>
              <a:t>.</a:t>
            </a:r>
          </a:p>
          <a:p>
            <a:r>
              <a:rPr lang="en-US" sz="1000" dirty="0" smtClean="0">
                <a:ea typeface="ＭＳ Ｐゴシック" charset="0"/>
              </a:rPr>
              <a:t>Activity</a:t>
            </a:r>
            <a:r>
              <a:rPr lang="en-US" sz="1000" dirty="0">
                <a:ea typeface="ＭＳ Ｐゴシック" charset="0"/>
              </a:rPr>
              <a:t>: After making individual judgments about each teacher, please compare your judgments with the italicized answer key.  After doing so, discuss each vignette with the members of your group.</a:t>
            </a:r>
          </a:p>
          <a:p>
            <a:r>
              <a:rPr lang="en-US" sz="1000" dirty="0">
                <a:ea typeface="ＭＳ Ｐゴシック" charset="0"/>
              </a:rPr>
              <a:t>	1) Are there any disagreements in your answers to the answer key? If so, explain your reasoning.</a:t>
            </a:r>
          </a:p>
          <a:p>
            <a:r>
              <a:rPr lang="en-US" sz="1000" dirty="0">
                <a:ea typeface="ＭＳ Ｐゴシック" charset="0"/>
              </a:rPr>
              <a:t>	2) Are there any misunderstandings about formative assessment among your table group members? </a:t>
            </a:r>
            <a:endParaRPr lang="en-US" sz="1000" dirty="0" smtClean="0">
              <a:ea typeface="ＭＳ Ｐゴシック" charset="0"/>
            </a:endParaRPr>
          </a:p>
          <a:p>
            <a:r>
              <a:rPr lang="en-US" sz="1000" dirty="0" smtClean="0">
                <a:ea typeface="ＭＳ Ｐゴシック" charset="0"/>
              </a:rPr>
              <a:t>Whole group discussion (next slide)</a:t>
            </a:r>
            <a:endParaRPr lang="en-US" sz="1000" dirty="0">
              <a:ea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 this in small groups DIFFERENT than the groups used for the “Ferreting Out Formative Assessment”</a:t>
            </a:r>
            <a:endParaRPr lang="en-US" dirty="0"/>
          </a:p>
        </p:txBody>
      </p:sp>
      <p:sp>
        <p:nvSpPr>
          <p:cNvPr id="4" name="Slide Number Placeholder 3"/>
          <p:cNvSpPr>
            <a:spLocks noGrp="1"/>
          </p:cNvSpPr>
          <p:nvPr>
            <p:ph type="sldNum" sz="quarter" idx="10"/>
          </p:nvPr>
        </p:nvSpPr>
        <p:spPr/>
        <p:txBody>
          <a:bodyPr/>
          <a:lstStyle/>
          <a:p>
            <a:fld id="{D457A221-F31B-B74C-98D7-4CD5F1B2335B}" type="slidenum">
              <a:rPr lang="en-US" smtClean="0"/>
              <a:t>36</a:t>
            </a:fld>
            <a:endParaRPr lang="en-US"/>
          </a:p>
        </p:txBody>
      </p:sp>
    </p:spTree>
    <p:extLst>
      <p:ext uri="{BB962C8B-B14F-4D97-AF65-F5344CB8AC3E}">
        <p14:creationId xmlns:p14="http://schemas.microsoft.com/office/powerpoint/2010/main" val="2168641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89532D7-980F-534C-A311-145B921880BF}" type="datetimeFigureOut">
              <a:rPr lang="en-US" smtClean="0"/>
              <a:t>7/31/11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51E385-3881-B84E-A299-E86B2DDDF240}" type="slidenum">
              <a:rPr lang="en-US" smtClean="0"/>
              <a:t>‹#›</a:t>
            </a:fld>
            <a:endParaRPr lang="en-US"/>
          </a:p>
        </p:txBody>
      </p:sp>
    </p:spTree>
    <p:extLst>
      <p:ext uri="{BB962C8B-B14F-4D97-AF65-F5344CB8AC3E}">
        <p14:creationId xmlns:p14="http://schemas.microsoft.com/office/powerpoint/2010/main" val="964164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9532D7-980F-534C-A311-145B921880BF}" type="datetimeFigureOut">
              <a:rPr lang="en-US" smtClean="0"/>
              <a:t>7/31/11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51E385-3881-B84E-A299-E86B2DDDF240}" type="slidenum">
              <a:rPr lang="en-US" smtClean="0"/>
              <a:t>‹#›</a:t>
            </a:fld>
            <a:endParaRPr lang="en-US"/>
          </a:p>
        </p:txBody>
      </p:sp>
    </p:spTree>
    <p:extLst>
      <p:ext uri="{BB962C8B-B14F-4D97-AF65-F5344CB8AC3E}">
        <p14:creationId xmlns:p14="http://schemas.microsoft.com/office/powerpoint/2010/main" val="2371412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9532D7-980F-534C-A311-145B921880BF}" type="datetimeFigureOut">
              <a:rPr lang="en-US" smtClean="0"/>
              <a:t>7/31/11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51E385-3881-B84E-A299-E86B2DDDF240}" type="slidenum">
              <a:rPr lang="en-US" smtClean="0"/>
              <a:t>‹#›</a:t>
            </a:fld>
            <a:endParaRPr lang="en-US"/>
          </a:p>
        </p:txBody>
      </p:sp>
    </p:spTree>
    <p:extLst>
      <p:ext uri="{BB962C8B-B14F-4D97-AF65-F5344CB8AC3E}">
        <p14:creationId xmlns:p14="http://schemas.microsoft.com/office/powerpoint/2010/main" val="1387711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9532D7-980F-534C-A311-145B921880BF}" type="datetimeFigureOut">
              <a:rPr lang="en-US" smtClean="0"/>
              <a:t>7/31/11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51E385-3881-B84E-A299-E86B2DDDF240}" type="slidenum">
              <a:rPr lang="en-US" smtClean="0"/>
              <a:t>‹#›</a:t>
            </a:fld>
            <a:endParaRPr lang="en-US"/>
          </a:p>
        </p:txBody>
      </p:sp>
    </p:spTree>
    <p:extLst>
      <p:ext uri="{BB962C8B-B14F-4D97-AF65-F5344CB8AC3E}">
        <p14:creationId xmlns:p14="http://schemas.microsoft.com/office/powerpoint/2010/main" val="4100124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9532D7-980F-534C-A311-145B921880BF}" type="datetimeFigureOut">
              <a:rPr lang="en-US" smtClean="0"/>
              <a:t>7/31/11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51E385-3881-B84E-A299-E86B2DDDF240}" type="slidenum">
              <a:rPr lang="en-US" smtClean="0"/>
              <a:t>‹#›</a:t>
            </a:fld>
            <a:endParaRPr lang="en-US"/>
          </a:p>
        </p:txBody>
      </p:sp>
    </p:spTree>
    <p:extLst>
      <p:ext uri="{BB962C8B-B14F-4D97-AF65-F5344CB8AC3E}">
        <p14:creationId xmlns:p14="http://schemas.microsoft.com/office/powerpoint/2010/main" val="1970396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89532D7-980F-534C-A311-145B921880BF}" type="datetimeFigureOut">
              <a:rPr lang="en-US" smtClean="0"/>
              <a:t>7/31/11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51E385-3881-B84E-A299-E86B2DDDF240}" type="slidenum">
              <a:rPr lang="en-US" smtClean="0"/>
              <a:t>‹#›</a:t>
            </a:fld>
            <a:endParaRPr lang="en-US"/>
          </a:p>
        </p:txBody>
      </p:sp>
    </p:spTree>
    <p:extLst>
      <p:ext uri="{BB962C8B-B14F-4D97-AF65-F5344CB8AC3E}">
        <p14:creationId xmlns:p14="http://schemas.microsoft.com/office/powerpoint/2010/main" val="12751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89532D7-980F-534C-A311-145B921880BF}" type="datetimeFigureOut">
              <a:rPr lang="en-US" smtClean="0"/>
              <a:t>7/31/11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51E385-3881-B84E-A299-E86B2DDDF240}" type="slidenum">
              <a:rPr lang="en-US" smtClean="0"/>
              <a:t>‹#›</a:t>
            </a:fld>
            <a:endParaRPr lang="en-US"/>
          </a:p>
        </p:txBody>
      </p:sp>
    </p:spTree>
    <p:extLst>
      <p:ext uri="{BB962C8B-B14F-4D97-AF65-F5344CB8AC3E}">
        <p14:creationId xmlns:p14="http://schemas.microsoft.com/office/powerpoint/2010/main" val="2156391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89532D7-980F-534C-A311-145B921880BF}" type="datetimeFigureOut">
              <a:rPr lang="en-US" smtClean="0"/>
              <a:t>7/31/11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51E385-3881-B84E-A299-E86B2DDDF240}" type="slidenum">
              <a:rPr lang="en-US" smtClean="0"/>
              <a:t>‹#›</a:t>
            </a:fld>
            <a:endParaRPr lang="en-US"/>
          </a:p>
        </p:txBody>
      </p:sp>
    </p:spTree>
    <p:extLst>
      <p:ext uri="{BB962C8B-B14F-4D97-AF65-F5344CB8AC3E}">
        <p14:creationId xmlns:p14="http://schemas.microsoft.com/office/powerpoint/2010/main" val="896555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9532D7-980F-534C-A311-145B921880BF}" type="datetimeFigureOut">
              <a:rPr lang="en-US" smtClean="0"/>
              <a:t>7/31/11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51E385-3881-B84E-A299-E86B2DDDF240}" type="slidenum">
              <a:rPr lang="en-US" smtClean="0"/>
              <a:t>‹#›</a:t>
            </a:fld>
            <a:endParaRPr lang="en-US"/>
          </a:p>
        </p:txBody>
      </p:sp>
    </p:spTree>
    <p:extLst>
      <p:ext uri="{BB962C8B-B14F-4D97-AF65-F5344CB8AC3E}">
        <p14:creationId xmlns:p14="http://schemas.microsoft.com/office/powerpoint/2010/main" val="3254173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9532D7-980F-534C-A311-145B921880BF}" type="datetimeFigureOut">
              <a:rPr lang="en-US" smtClean="0"/>
              <a:t>7/31/11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51E385-3881-B84E-A299-E86B2DDDF240}" type="slidenum">
              <a:rPr lang="en-US" smtClean="0"/>
              <a:t>‹#›</a:t>
            </a:fld>
            <a:endParaRPr lang="en-US"/>
          </a:p>
        </p:txBody>
      </p:sp>
    </p:spTree>
    <p:extLst>
      <p:ext uri="{BB962C8B-B14F-4D97-AF65-F5344CB8AC3E}">
        <p14:creationId xmlns:p14="http://schemas.microsoft.com/office/powerpoint/2010/main" val="2306538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9532D7-980F-534C-A311-145B921880BF}" type="datetimeFigureOut">
              <a:rPr lang="en-US" smtClean="0"/>
              <a:t>7/31/11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51E385-3881-B84E-A299-E86B2DDDF240}" type="slidenum">
              <a:rPr lang="en-US" smtClean="0"/>
              <a:t>‹#›</a:t>
            </a:fld>
            <a:endParaRPr lang="en-US"/>
          </a:p>
        </p:txBody>
      </p:sp>
    </p:spTree>
    <p:extLst>
      <p:ext uri="{BB962C8B-B14F-4D97-AF65-F5344CB8AC3E}">
        <p14:creationId xmlns:p14="http://schemas.microsoft.com/office/powerpoint/2010/main" val="386535248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9532D7-980F-534C-A311-145B921880BF}" type="datetimeFigureOut">
              <a:rPr lang="en-US" smtClean="0"/>
              <a:t>7/31/11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51E385-3881-B84E-A299-E86B2DDDF240}" type="slidenum">
              <a:rPr lang="en-US" smtClean="0"/>
              <a:t>‹#›</a:t>
            </a:fld>
            <a:endParaRPr lang="en-US"/>
          </a:p>
        </p:txBody>
      </p:sp>
    </p:spTree>
    <p:extLst>
      <p:ext uri="{BB962C8B-B14F-4D97-AF65-F5344CB8AC3E}">
        <p14:creationId xmlns:p14="http://schemas.microsoft.com/office/powerpoint/2010/main" val="33671697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w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EDUC 5555: </a:t>
            </a:r>
            <a:br>
              <a:rPr lang="en-US" dirty="0" smtClean="0"/>
            </a:br>
            <a:r>
              <a:rPr lang="en-US" dirty="0" smtClean="0"/>
              <a:t>Assessment and Intervention</a:t>
            </a:r>
            <a:br>
              <a:rPr lang="en-US" dirty="0" smtClean="0"/>
            </a:br>
            <a:r>
              <a:rPr lang="en-US" dirty="0" smtClean="0"/>
              <a:t>Class 2</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925305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p:nvPr>
        </p:nvSpPr>
        <p:spPr>
          <a:xfrm>
            <a:off x="228600" y="0"/>
            <a:ext cx="8610600" cy="792163"/>
          </a:xfrm>
        </p:spPr>
        <p:txBody>
          <a:bodyPr/>
          <a:lstStyle/>
          <a:p>
            <a:pPr eaLnBrk="1" hangingPunct="1"/>
            <a:r>
              <a:rPr lang="en-US" sz="4200">
                <a:latin typeface="Arial" charset="0"/>
              </a:rPr>
              <a:t>Formative Assessment Techniques</a:t>
            </a:r>
          </a:p>
        </p:txBody>
      </p:sp>
      <p:sp>
        <p:nvSpPr>
          <p:cNvPr id="3" name="Content Placeholder 2"/>
          <p:cNvSpPr>
            <a:spLocks noGrp="1"/>
          </p:cNvSpPr>
          <p:nvPr>
            <p:ph idx="1"/>
          </p:nvPr>
        </p:nvSpPr>
        <p:spPr>
          <a:xfrm>
            <a:off x="76200" y="914400"/>
            <a:ext cx="8991600" cy="5562600"/>
          </a:xfrm>
        </p:spPr>
        <p:txBody>
          <a:bodyPr>
            <a:normAutofit/>
          </a:bodyPr>
          <a:lstStyle/>
          <a:p>
            <a:pPr marL="0" eaLnBrk="1" hangingPunct="1">
              <a:spcBef>
                <a:spcPct val="0"/>
              </a:spcBef>
              <a:buFontTx/>
              <a:buNone/>
            </a:pPr>
            <a:r>
              <a:rPr lang="en-US" b="1">
                <a:latin typeface="Modern No. 20" charset="0"/>
                <a:ea typeface="Calibri" charset="0"/>
                <a:cs typeface="Times New Roman" charset="0"/>
              </a:rPr>
              <a:t>Justified List</a:t>
            </a:r>
            <a:endParaRPr lang="en-US">
              <a:latin typeface="Arial" charset="0"/>
              <a:ea typeface="Calibri" charset="0"/>
              <a:cs typeface="Times New Roman" charset="0"/>
            </a:endParaRPr>
          </a:p>
          <a:p>
            <a:pPr marL="0" eaLnBrk="1" hangingPunct="1">
              <a:buFontTx/>
              <a:buNone/>
            </a:pPr>
            <a:r>
              <a:rPr lang="en-US" sz="2800" i="1">
                <a:latin typeface="Modern No. 20" charset="0"/>
                <a:ea typeface="Calibri" charset="0"/>
                <a:cs typeface="Times New Roman" charset="0"/>
              </a:rPr>
              <a:t>A justified list begins with a statement about an object, process, or concept.  Examples that fit or do not fit the statement are listed.  Students check off the items on the list that fit the statement and provide a justification explaining their rule or reasons for their selections.</a:t>
            </a:r>
          </a:p>
          <a:p>
            <a:pPr marL="0" eaLnBrk="1" hangingPunct="1">
              <a:spcBef>
                <a:spcPct val="0"/>
              </a:spcBef>
              <a:buFontTx/>
              <a:buNone/>
            </a:pPr>
            <a:r>
              <a:rPr lang="en-US" b="1">
                <a:latin typeface="Modern No. 20" charset="0"/>
                <a:ea typeface="Calibri" charset="0"/>
                <a:cs typeface="Times New Roman" charset="0"/>
              </a:rPr>
              <a:t>Traffic Light Cups/Cards</a:t>
            </a:r>
            <a:endParaRPr lang="en-US">
              <a:latin typeface="Arial" charset="0"/>
              <a:ea typeface="Calibri" charset="0"/>
              <a:cs typeface="Times New Roman" charset="0"/>
            </a:endParaRPr>
          </a:p>
          <a:p>
            <a:pPr marL="0" eaLnBrk="1" hangingPunct="1">
              <a:buFontTx/>
              <a:buNone/>
            </a:pPr>
            <a:r>
              <a:rPr lang="en-US" sz="2800" i="1">
                <a:latin typeface="Modern No. 20" charset="0"/>
                <a:ea typeface="Calibri" charset="0"/>
                <a:cs typeface="Times New Roman" charset="0"/>
              </a:rPr>
              <a:t>Traffic light cups are used during group work and student investigations to signal to the teacher when groups need help or feedback.  They can also be used as a voting mechanism during class discussions.</a:t>
            </a:r>
          </a:p>
          <a:p>
            <a:pPr marL="0" eaLnBrk="1" hangingPunct="1">
              <a:buFontTx/>
              <a:buNone/>
            </a:pPr>
            <a:endParaRPr lang="en-US" sz="2000">
              <a:latin typeface="Arial" charset="0"/>
              <a:ea typeface="Calibri" charset="0"/>
              <a:cs typeface="Times New Roman" charset="0"/>
            </a:endParaRPr>
          </a:p>
        </p:txBody>
      </p:sp>
    </p:spTree>
    <p:extLst>
      <p:ext uri="{BB962C8B-B14F-4D97-AF65-F5344CB8AC3E}">
        <p14:creationId xmlns:p14="http://schemas.microsoft.com/office/powerpoint/2010/main" val="23954821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a:xfrm>
            <a:off x="152400" y="0"/>
            <a:ext cx="8534400" cy="792163"/>
          </a:xfrm>
        </p:spPr>
        <p:txBody>
          <a:bodyPr/>
          <a:lstStyle/>
          <a:p>
            <a:pPr eaLnBrk="1" hangingPunct="1"/>
            <a:r>
              <a:rPr lang="en-US" sz="4200">
                <a:latin typeface="Arial" charset="0"/>
              </a:rPr>
              <a:t>Formative Assessment Techniques</a:t>
            </a:r>
          </a:p>
        </p:txBody>
      </p:sp>
      <p:sp>
        <p:nvSpPr>
          <p:cNvPr id="3" name="Content Placeholder 2"/>
          <p:cNvSpPr>
            <a:spLocks noGrp="1"/>
          </p:cNvSpPr>
          <p:nvPr>
            <p:ph idx="1"/>
          </p:nvPr>
        </p:nvSpPr>
        <p:spPr>
          <a:xfrm>
            <a:off x="228600" y="838200"/>
            <a:ext cx="8686800" cy="5562600"/>
          </a:xfrm>
        </p:spPr>
        <p:txBody>
          <a:bodyPr>
            <a:normAutofit/>
          </a:bodyPr>
          <a:lstStyle/>
          <a:p>
            <a:pPr marL="0" eaLnBrk="1" hangingPunct="1">
              <a:spcBef>
                <a:spcPct val="0"/>
              </a:spcBef>
              <a:buFontTx/>
              <a:buNone/>
            </a:pPr>
            <a:r>
              <a:rPr lang="en-US" b="1">
                <a:latin typeface="Modern No. 20" charset="0"/>
                <a:ea typeface="Calibri" charset="0"/>
                <a:cs typeface="Times New Roman" charset="0"/>
              </a:rPr>
              <a:t>Fist to Five</a:t>
            </a:r>
            <a:endParaRPr lang="en-US">
              <a:latin typeface="Modern No. 20" charset="0"/>
              <a:ea typeface="Calibri" charset="0"/>
              <a:cs typeface="Times New Roman" charset="0"/>
            </a:endParaRPr>
          </a:p>
          <a:p>
            <a:pPr marL="0" eaLnBrk="1" hangingPunct="1">
              <a:buFontTx/>
              <a:buNone/>
            </a:pPr>
            <a:r>
              <a:rPr lang="en-US" sz="2800" i="1">
                <a:latin typeface="Modern No. 20" charset="0"/>
                <a:ea typeface="Calibri" charset="0"/>
                <a:cs typeface="Times New Roman" charset="0"/>
              </a:rPr>
              <a:t>Fist to five asks students to indicate the extent of their understanding of a concept or procedure by holding up a closed fist (no understanding) up to five fingers (I understand completely and can explain to someone else).</a:t>
            </a:r>
          </a:p>
          <a:p>
            <a:pPr marL="0" eaLnBrk="1" hangingPunct="1">
              <a:buFontTx/>
              <a:buNone/>
            </a:pPr>
            <a:endParaRPr lang="en-US" sz="1100" i="1">
              <a:latin typeface="Modern No. 20" charset="0"/>
              <a:ea typeface="Calibri" charset="0"/>
              <a:cs typeface="Times New Roman" charset="0"/>
            </a:endParaRPr>
          </a:p>
          <a:p>
            <a:pPr marL="0" eaLnBrk="1" hangingPunct="1">
              <a:spcBef>
                <a:spcPct val="0"/>
              </a:spcBef>
              <a:buFontTx/>
              <a:buNone/>
            </a:pPr>
            <a:r>
              <a:rPr lang="en-US" b="1">
                <a:latin typeface="Modern No. 20" charset="0"/>
                <a:ea typeface="Calibri" charset="0"/>
                <a:cs typeface="Times New Roman" charset="0"/>
              </a:rPr>
              <a:t>Learning Goals Inventory</a:t>
            </a:r>
            <a:endParaRPr lang="en-US">
              <a:latin typeface="Modern No. 20" charset="0"/>
              <a:ea typeface="Calibri" charset="0"/>
              <a:cs typeface="Times New Roman" charset="0"/>
            </a:endParaRPr>
          </a:p>
          <a:p>
            <a:pPr marL="0" eaLnBrk="1" hangingPunct="1">
              <a:buFontTx/>
              <a:buNone/>
            </a:pPr>
            <a:r>
              <a:rPr lang="en-US" sz="2800" i="1">
                <a:latin typeface="Modern No. 20" charset="0"/>
                <a:ea typeface="Calibri" charset="0"/>
                <a:cs typeface="Times New Roman" charset="0"/>
              </a:rPr>
              <a:t>This is a set of questions that relate to an identified learning goal in a unit of instruction.  Students are asked to </a:t>
            </a:r>
            <a:r>
              <a:rPr lang="ja-JP" altLang="en-US" sz="2800" i="1">
                <a:latin typeface="Modern No. 20" charset="0"/>
                <a:ea typeface="Calibri" charset="0"/>
                <a:cs typeface="Times New Roman" charset="0"/>
              </a:rPr>
              <a:t>“</a:t>
            </a:r>
            <a:r>
              <a:rPr lang="en-US" sz="2800" i="1">
                <a:latin typeface="Modern No. 20" charset="0"/>
                <a:ea typeface="Calibri" charset="0"/>
                <a:cs typeface="Times New Roman" charset="0"/>
              </a:rPr>
              <a:t>inventory</a:t>
            </a:r>
            <a:r>
              <a:rPr lang="ja-JP" altLang="en-US" sz="2800" i="1">
                <a:latin typeface="Modern No. 20" charset="0"/>
                <a:ea typeface="Calibri" charset="0"/>
                <a:cs typeface="Times New Roman" charset="0"/>
              </a:rPr>
              <a:t>”</a:t>
            </a:r>
            <a:r>
              <a:rPr lang="en-US" sz="2800" i="1">
                <a:latin typeface="Modern No. 20" charset="0"/>
                <a:ea typeface="Calibri" charset="0"/>
                <a:cs typeface="Times New Roman" charset="0"/>
              </a:rPr>
              <a:t> the extent to which they feel they have prior knowledge about the learning goal.</a:t>
            </a:r>
          </a:p>
        </p:txBody>
      </p:sp>
    </p:spTree>
    <p:extLst>
      <p:ext uri="{BB962C8B-B14F-4D97-AF65-F5344CB8AC3E}">
        <p14:creationId xmlns:p14="http://schemas.microsoft.com/office/powerpoint/2010/main" val="27696709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a:xfrm>
            <a:off x="228600" y="0"/>
            <a:ext cx="8610600" cy="792163"/>
          </a:xfrm>
        </p:spPr>
        <p:txBody>
          <a:bodyPr/>
          <a:lstStyle/>
          <a:p>
            <a:pPr eaLnBrk="1" hangingPunct="1"/>
            <a:r>
              <a:rPr lang="en-US" sz="4200">
                <a:latin typeface="Arial" charset="0"/>
              </a:rPr>
              <a:t>Formative Assessment Techniques</a:t>
            </a:r>
          </a:p>
        </p:txBody>
      </p:sp>
      <p:sp>
        <p:nvSpPr>
          <p:cNvPr id="3" name="Content Placeholder 2"/>
          <p:cNvSpPr>
            <a:spLocks noGrp="1"/>
          </p:cNvSpPr>
          <p:nvPr>
            <p:ph idx="1"/>
          </p:nvPr>
        </p:nvSpPr>
        <p:spPr>
          <a:xfrm>
            <a:off x="304800" y="1066800"/>
            <a:ext cx="8382000" cy="5334000"/>
          </a:xfrm>
        </p:spPr>
        <p:txBody>
          <a:bodyPr rtlCol="0">
            <a:noAutofit/>
          </a:bodyPr>
          <a:lstStyle/>
          <a:p>
            <a:pPr marL="0" eaLnBrk="1" fontAlgn="auto" hangingPunct="1">
              <a:spcBef>
                <a:spcPts val="0"/>
              </a:spcBef>
              <a:spcAft>
                <a:spcPts val="0"/>
              </a:spcAft>
              <a:buFont typeface="Arial" pitchFamily="34" charset="0"/>
              <a:buNone/>
              <a:defRPr/>
            </a:pPr>
            <a:r>
              <a:rPr lang="en-US" b="1" dirty="0" smtClean="0">
                <a:latin typeface="Modern No. 20" pitchFamily="18" charset="0"/>
                <a:ea typeface="Calibri"/>
                <a:cs typeface="Times New Roman"/>
              </a:rPr>
              <a:t>Missed Conception</a:t>
            </a:r>
            <a:endParaRPr lang="en-US" dirty="0" smtClean="0">
              <a:latin typeface="Modern No. 20" pitchFamily="18" charset="0"/>
              <a:ea typeface="Calibri"/>
              <a:cs typeface="Times New Roman"/>
            </a:endParaRPr>
          </a:p>
          <a:p>
            <a:pPr indent="-3175" eaLnBrk="1" fontAlgn="auto" hangingPunct="1">
              <a:spcAft>
                <a:spcPts val="0"/>
              </a:spcAft>
              <a:buFont typeface="Arial" pitchFamily="34" charset="0"/>
              <a:buNone/>
              <a:defRPr/>
            </a:pPr>
            <a:r>
              <a:rPr lang="en-US" sz="2800" i="1" dirty="0" smtClean="0">
                <a:latin typeface="Modern No. 20"/>
                <a:ea typeface="Calibri"/>
                <a:cs typeface="Times New Roman"/>
              </a:rPr>
              <a:t>A missed conception is a statement about a topic that is based on commonly held student misconceptions.  Students read the statement and respond why people may hold that misconception.</a:t>
            </a:r>
          </a:p>
          <a:p>
            <a:pPr indent="-3175" eaLnBrk="1" fontAlgn="auto" hangingPunct="1">
              <a:spcAft>
                <a:spcPts val="0"/>
              </a:spcAft>
              <a:buFont typeface="Arial" pitchFamily="34" charset="0"/>
              <a:buNone/>
              <a:defRPr/>
            </a:pPr>
            <a:endParaRPr lang="en-US" sz="1200" i="1" dirty="0" smtClean="0">
              <a:latin typeface="Modern No. 20"/>
              <a:ea typeface="Calibri"/>
              <a:cs typeface="Times New Roman"/>
            </a:endParaRPr>
          </a:p>
          <a:p>
            <a:pPr marL="0" eaLnBrk="1" fontAlgn="auto" hangingPunct="1">
              <a:spcBef>
                <a:spcPts val="0"/>
              </a:spcBef>
              <a:spcAft>
                <a:spcPts val="0"/>
              </a:spcAft>
              <a:buFont typeface="Arial" pitchFamily="34" charset="0"/>
              <a:buNone/>
              <a:defRPr/>
            </a:pPr>
            <a:r>
              <a:rPr lang="en-US" b="1" dirty="0" smtClean="0">
                <a:latin typeface="Modern No. 20" pitchFamily="18" charset="0"/>
                <a:ea typeface="Calibri"/>
                <a:cs typeface="Times New Roman"/>
              </a:rPr>
              <a:t>Ten-Two</a:t>
            </a:r>
            <a:endParaRPr lang="en-US" dirty="0" smtClean="0">
              <a:latin typeface="Modern No. 20" pitchFamily="18" charset="0"/>
              <a:ea typeface="Calibri"/>
              <a:cs typeface="Times New Roman"/>
            </a:endParaRPr>
          </a:p>
          <a:p>
            <a:pPr indent="-3175" eaLnBrk="1" fontAlgn="auto" hangingPunct="1">
              <a:spcAft>
                <a:spcPts val="0"/>
              </a:spcAft>
              <a:buFont typeface="Arial" pitchFamily="34" charset="0"/>
              <a:buNone/>
              <a:defRPr/>
            </a:pPr>
            <a:r>
              <a:rPr lang="en-US" sz="2800" i="1" dirty="0" smtClean="0">
                <a:latin typeface="Modern No. 20"/>
                <a:ea typeface="Calibri"/>
                <a:cs typeface="Times New Roman"/>
              </a:rPr>
              <a:t>After ten minutes of instruction that involves a large amount of information, students take two minutes to reflect on and summarize what they have learned thus far.</a:t>
            </a:r>
            <a:endParaRPr lang="en-US" sz="2400" dirty="0" smtClean="0">
              <a:ea typeface="+mn-ea"/>
            </a:endParaRPr>
          </a:p>
        </p:txBody>
      </p:sp>
    </p:spTree>
    <p:extLst>
      <p:ext uri="{BB962C8B-B14F-4D97-AF65-F5344CB8AC3E}">
        <p14:creationId xmlns:p14="http://schemas.microsoft.com/office/powerpoint/2010/main" val="34964279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4"/>
          <p:cNvSpPr>
            <a:spLocks noGrp="1"/>
          </p:cNvSpPr>
          <p:nvPr>
            <p:ph type="title"/>
          </p:nvPr>
        </p:nvSpPr>
        <p:spPr/>
        <p:txBody>
          <a:bodyPr>
            <a:normAutofit fontScale="90000"/>
          </a:bodyPr>
          <a:lstStyle/>
          <a:p>
            <a:pPr eaLnBrk="1" hangingPunct="1"/>
            <a:r>
              <a:rPr lang="en-US">
                <a:latin typeface="Arial" charset="0"/>
              </a:rPr>
              <a:t>Formative Assessment Techniques</a:t>
            </a:r>
          </a:p>
        </p:txBody>
      </p:sp>
      <p:sp>
        <p:nvSpPr>
          <p:cNvPr id="6" name="Content Placeholder 5"/>
          <p:cNvSpPr>
            <a:spLocks noGrp="1"/>
          </p:cNvSpPr>
          <p:nvPr>
            <p:ph idx="1"/>
          </p:nvPr>
        </p:nvSpPr>
        <p:spPr>
          <a:xfrm>
            <a:off x="457200" y="1798638"/>
            <a:ext cx="8229600" cy="4525962"/>
          </a:xfrm>
        </p:spPr>
        <p:txBody>
          <a:bodyPr>
            <a:normAutofit/>
          </a:bodyPr>
          <a:lstStyle/>
          <a:p>
            <a:pPr lvl="1" eaLnBrk="1" hangingPunct="1">
              <a:buFont typeface="Arial"/>
              <a:buChar char="•"/>
            </a:pPr>
            <a:r>
              <a:rPr lang="en-US" dirty="0" smtClean="0">
                <a:latin typeface="Arial" charset="0"/>
              </a:rPr>
              <a:t>What </a:t>
            </a:r>
            <a:r>
              <a:rPr lang="en-US" dirty="0">
                <a:latin typeface="Arial" charset="0"/>
              </a:rPr>
              <a:t>have you tried?</a:t>
            </a:r>
          </a:p>
          <a:p>
            <a:pPr lvl="1" eaLnBrk="1" hangingPunct="1">
              <a:buFont typeface="Arial"/>
              <a:buChar char="•"/>
            </a:pPr>
            <a:r>
              <a:rPr lang="en-US" dirty="0">
                <a:latin typeface="Arial" charset="0"/>
              </a:rPr>
              <a:t>How did it work?  What would you change?</a:t>
            </a:r>
          </a:p>
          <a:p>
            <a:pPr eaLnBrk="1" hangingPunct="1"/>
            <a:endParaRPr lang="en-US" dirty="0">
              <a:latin typeface="Arial" charset="0"/>
            </a:endParaRPr>
          </a:p>
          <a:p>
            <a:pPr eaLnBrk="1" hangingPunct="1">
              <a:buFontTx/>
              <a:buNone/>
            </a:pPr>
            <a:r>
              <a:rPr lang="en-US" sz="2400" dirty="0" smtClean="0">
                <a:latin typeface="Arial" charset="0"/>
              </a:rPr>
              <a:t>Share a </a:t>
            </a:r>
            <a:r>
              <a:rPr lang="en-US" sz="2400" dirty="0">
                <a:latin typeface="Arial" charset="0"/>
              </a:rPr>
              <a:t>formative assessment technique with us or </a:t>
            </a:r>
            <a:r>
              <a:rPr lang="en-US" dirty="0" smtClean="0">
                <a:latin typeface="Arial" charset="0"/>
              </a:rPr>
              <a:t>tell us one</a:t>
            </a:r>
            <a:r>
              <a:rPr lang="en-US" sz="2400" dirty="0" smtClean="0">
                <a:latin typeface="Arial" charset="0"/>
              </a:rPr>
              <a:t> you</a:t>
            </a:r>
            <a:r>
              <a:rPr lang="en-US" dirty="0" smtClean="0">
                <a:latin typeface="Arial" charset="0"/>
              </a:rPr>
              <a:t>’</a:t>
            </a:r>
            <a:r>
              <a:rPr lang="en-US" sz="2400" dirty="0" smtClean="0">
                <a:latin typeface="Arial" charset="0"/>
              </a:rPr>
              <a:t>d </a:t>
            </a:r>
            <a:r>
              <a:rPr lang="en-US" sz="2400" dirty="0">
                <a:latin typeface="Arial" charset="0"/>
              </a:rPr>
              <a:t>like to try and would like to hear from someone who has tried it</a:t>
            </a:r>
            <a:r>
              <a:rPr lang="en-US" sz="2400" dirty="0" smtClean="0">
                <a:latin typeface="Arial" charset="0"/>
              </a:rPr>
              <a:t>.</a:t>
            </a:r>
            <a:endParaRPr lang="en-US" sz="2400" dirty="0">
              <a:latin typeface="Arial" charset="0"/>
            </a:endParaRPr>
          </a:p>
          <a:p>
            <a:pPr eaLnBrk="1" hangingPunct="1"/>
            <a:endParaRPr lang="en-US" dirty="0">
              <a:latin typeface="Arial" charset="0"/>
            </a:endParaRPr>
          </a:p>
        </p:txBody>
      </p:sp>
    </p:spTree>
    <p:extLst>
      <p:ext uri="{BB962C8B-B14F-4D97-AF65-F5344CB8AC3E}">
        <p14:creationId xmlns:p14="http://schemas.microsoft.com/office/powerpoint/2010/main" val="42909157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02" name="AutoShape 34"/>
          <p:cNvSpPr>
            <a:spLocks noChangeArrowheads="1"/>
          </p:cNvSpPr>
          <p:nvPr/>
        </p:nvSpPr>
        <p:spPr bwMode="auto">
          <a:xfrm>
            <a:off x="552450" y="209550"/>
            <a:ext cx="8169275" cy="1638300"/>
          </a:xfrm>
          <a:prstGeom prst="roundRect">
            <a:avLst>
              <a:gd name="adj" fmla="val 16667"/>
            </a:avLst>
          </a:prstGeom>
          <a:solidFill>
            <a:srgbClr val="000000"/>
          </a:solidFill>
          <a:ln w="88900">
            <a:solidFill>
              <a:srgbClr val="0070C0"/>
            </a:solidFill>
            <a:round/>
            <a:headEnd/>
            <a:tailEnd/>
          </a:ln>
          <a:effectLst>
            <a:outerShdw dist="28398" dir="3806097" algn="ctr" rotWithShape="0">
              <a:srgbClr val="7F7F7F">
                <a:alpha val="50000"/>
              </a:srgbClr>
            </a:outerShdw>
          </a:effectLst>
        </p:spPr>
        <p:txBody>
          <a:bodyPr/>
          <a:lstStyle/>
          <a:p>
            <a:pPr algn="ctr" fontAlgn="auto">
              <a:spcBef>
                <a:spcPts val="0"/>
              </a:spcBef>
              <a:spcAft>
                <a:spcPts val="1000"/>
              </a:spcAft>
              <a:defRPr/>
            </a:pPr>
            <a:r>
              <a:rPr lang="en-US" sz="4000" dirty="0">
                <a:solidFill>
                  <a:srgbClr val="FFFFFF"/>
                </a:solidFill>
                <a:latin typeface="Arial Rounded MT Bold" pitchFamily="34" charset="0"/>
                <a:ea typeface="+mn-ea"/>
              </a:rPr>
              <a:t>Assessment for Learning</a:t>
            </a:r>
          </a:p>
          <a:p>
            <a:pPr algn="ctr" fontAlgn="auto">
              <a:spcBef>
                <a:spcPts val="0"/>
              </a:spcBef>
              <a:spcAft>
                <a:spcPts val="1000"/>
              </a:spcAft>
              <a:defRPr/>
            </a:pPr>
            <a:r>
              <a:rPr lang="en-US" sz="2800" dirty="0">
                <a:solidFill>
                  <a:srgbClr val="FFFFFF"/>
                </a:solidFill>
                <a:latin typeface="Arial Rounded MT Bold" pitchFamily="34" charset="0"/>
                <a:ea typeface="+mn-ea"/>
              </a:rPr>
              <a:t>Five Key Strategies</a:t>
            </a:r>
            <a:endParaRPr lang="en-US" sz="2800" dirty="0">
              <a:latin typeface="+mn-lt"/>
              <a:ea typeface="+mn-ea"/>
            </a:endParaRPr>
          </a:p>
        </p:txBody>
      </p:sp>
      <p:sp>
        <p:nvSpPr>
          <p:cNvPr id="4" name="Rounded Rectangle 3"/>
          <p:cNvSpPr/>
          <p:nvPr/>
        </p:nvSpPr>
        <p:spPr>
          <a:xfrm>
            <a:off x="1219200" y="2133600"/>
            <a:ext cx="3124200" cy="1592263"/>
          </a:xfrm>
          <a:prstGeom prst="roundRect">
            <a:avLst/>
          </a:prstGeom>
          <a:solidFill>
            <a:srgbClr val="00AEEF"/>
          </a:solid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200" dirty="0"/>
              <a:t>Self </a:t>
            </a:r>
          </a:p>
          <a:p>
            <a:pPr algn="ctr" fontAlgn="auto">
              <a:spcBef>
                <a:spcPts val="0"/>
              </a:spcBef>
              <a:spcAft>
                <a:spcPts val="0"/>
              </a:spcAft>
              <a:defRPr/>
            </a:pPr>
            <a:r>
              <a:rPr lang="en-US" sz="3200" dirty="0"/>
              <a:t>Assessment</a:t>
            </a:r>
          </a:p>
        </p:txBody>
      </p:sp>
      <p:sp>
        <p:nvSpPr>
          <p:cNvPr id="5" name="Rounded Rectangle 4"/>
          <p:cNvSpPr/>
          <p:nvPr/>
        </p:nvSpPr>
        <p:spPr>
          <a:xfrm>
            <a:off x="4800600" y="2133600"/>
            <a:ext cx="3124200" cy="1592263"/>
          </a:xfrm>
          <a:prstGeom prst="roundRect">
            <a:avLst/>
          </a:prstGeom>
          <a:solidFill>
            <a:schemeClr val="accent3"/>
          </a:solidFill>
          <a:ln w="381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200" dirty="0"/>
              <a:t>Peer</a:t>
            </a:r>
          </a:p>
          <a:p>
            <a:pPr algn="ctr" fontAlgn="auto">
              <a:spcBef>
                <a:spcPts val="0"/>
              </a:spcBef>
              <a:spcAft>
                <a:spcPts val="0"/>
              </a:spcAft>
              <a:defRPr/>
            </a:pPr>
            <a:r>
              <a:rPr lang="en-US" sz="3200" dirty="0"/>
              <a:t>Assessment</a:t>
            </a:r>
          </a:p>
        </p:txBody>
      </p:sp>
      <p:sp>
        <p:nvSpPr>
          <p:cNvPr id="6" name="Rectangle 2"/>
          <p:cNvSpPr txBox="1">
            <a:spLocks noChangeArrowheads="1"/>
          </p:cNvSpPr>
          <p:nvPr/>
        </p:nvSpPr>
        <p:spPr>
          <a:xfrm>
            <a:off x="1524000" y="3886200"/>
            <a:ext cx="6049963" cy="1797050"/>
          </a:xfrm>
          <a:prstGeom prst="rect">
            <a:avLst/>
          </a:prstGeom>
        </p:spPr>
        <p:txBody>
          <a:bodyPr/>
          <a:lstStyle/>
          <a:p>
            <a:pPr algn="ctr" fontAlgn="auto">
              <a:spcBef>
                <a:spcPts val="0"/>
              </a:spcBef>
              <a:spcAft>
                <a:spcPts val="0"/>
              </a:spcAft>
              <a:defRPr/>
            </a:pPr>
            <a:r>
              <a:rPr lang="en-US" sz="3200" dirty="0">
                <a:latin typeface="+mj-lt"/>
                <a:ea typeface="+mj-ea"/>
                <a:cs typeface="+mj-cs"/>
              </a:rPr>
              <a:t>Activating students as owners of their own learning and as learning resources for one another</a:t>
            </a:r>
          </a:p>
        </p:txBody>
      </p:sp>
      <p:sp>
        <p:nvSpPr>
          <p:cNvPr id="8" name="Rounded Rectangle 7"/>
          <p:cNvSpPr/>
          <p:nvPr/>
        </p:nvSpPr>
        <p:spPr>
          <a:xfrm>
            <a:off x="4800600" y="2133600"/>
            <a:ext cx="3124200" cy="1592263"/>
          </a:xfrm>
          <a:prstGeom prst="roundRect">
            <a:avLst/>
          </a:prstGeom>
          <a:solidFill>
            <a:srgbClr val="9BBB59"/>
          </a:solidFill>
          <a:ln w="38100" cap="flat" cmpd="sng" algn="ctr">
            <a:solidFill>
              <a:schemeClr val="accent1">
                <a:lumMod val="50000"/>
              </a:schemeClr>
            </a:solidFill>
            <a:prstDash val="solid"/>
          </a:ln>
          <a:effectLst/>
        </p:spPr>
        <p:txBody>
          <a:bodyPr anchor="ctr"/>
          <a:lstStyle/>
          <a:p>
            <a:pPr algn="ctr" fontAlgn="auto">
              <a:spcBef>
                <a:spcPts val="0"/>
              </a:spcBef>
              <a:spcAft>
                <a:spcPts val="0"/>
              </a:spcAft>
              <a:defRPr/>
            </a:pPr>
            <a:r>
              <a:rPr lang="en-US" sz="3200" kern="0" dirty="0">
                <a:solidFill>
                  <a:sysClr val="window" lastClr="FFFFFF"/>
                </a:solidFill>
                <a:latin typeface="Calibri"/>
                <a:ea typeface="+mn-ea"/>
              </a:rPr>
              <a:t>Peer</a:t>
            </a:r>
          </a:p>
          <a:p>
            <a:pPr algn="ctr" fontAlgn="auto">
              <a:spcBef>
                <a:spcPts val="0"/>
              </a:spcBef>
              <a:spcAft>
                <a:spcPts val="0"/>
              </a:spcAft>
              <a:defRPr/>
            </a:pPr>
            <a:r>
              <a:rPr lang="en-US" sz="3200" kern="0" dirty="0">
                <a:solidFill>
                  <a:sysClr val="window" lastClr="FFFFFF"/>
                </a:solidFill>
                <a:latin typeface="Calibri"/>
                <a:ea typeface="+mn-ea"/>
              </a:rPr>
              <a:t>Assessment</a:t>
            </a:r>
          </a:p>
        </p:txBody>
      </p:sp>
    </p:spTree>
    <p:extLst>
      <p:ext uri="{BB962C8B-B14F-4D97-AF65-F5344CB8AC3E}">
        <p14:creationId xmlns:p14="http://schemas.microsoft.com/office/powerpoint/2010/main" val="26714567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ctrTitle"/>
          </p:nvPr>
        </p:nvSpPr>
        <p:spPr>
          <a:xfrm rot="367397">
            <a:off x="3094979" y="3168629"/>
            <a:ext cx="5257800" cy="2590800"/>
          </a:xfrm>
        </p:spPr>
        <p:txBody>
          <a:bodyPr/>
          <a:lstStyle/>
          <a:p>
            <a:r>
              <a:rPr lang="en-US" dirty="0">
                <a:latin typeface="Arial" charset="0"/>
              </a:rPr>
              <a:t>Helping Students Own </a:t>
            </a:r>
            <a:br>
              <a:rPr lang="en-US" dirty="0">
                <a:latin typeface="Arial" charset="0"/>
              </a:rPr>
            </a:br>
            <a:r>
              <a:rPr lang="en-US" dirty="0">
                <a:latin typeface="Arial" charset="0"/>
              </a:rPr>
              <a:t>Their Own Learning</a:t>
            </a:r>
          </a:p>
        </p:txBody>
      </p:sp>
      <p:sp>
        <p:nvSpPr>
          <p:cNvPr id="116739" name="Subtitle 2"/>
          <p:cNvSpPr>
            <a:spLocks noGrp="1"/>
          </p:cNvSpPr>
          <p:nvPr>
            <p:ph type="subTitle" idx="1"/>
          </p:nvPr>
        </p:nvSpPr>
        <p:spPr>
          <a:xfrm rot="20599454">
            <a:off x="-152400" y="4267200"/>
            <a:ext cx="3810000" cy="1143000"/>
          </a:xfrm>
        </p:spPr>
        <p:txBody>
          <a:bodyPr>
            <a:normAutofit fontScale="70000" lnSpcReduction="20000"/>
          </a:bodyPr>
          <a:lstStyle/>
          <a:p>
            <a:endParaRPr lang="en-US" dirty="0">
              <a:latin typeface="Arial" charset="0"/>
            </a:endParaRPr>
          </a:p>
          <a:p>
            <a:r>
              <a:rPr lang="en-US" dirty="0">
                <a:latin typeface="Arial" charset="0"/>
              </a:rPr>
              <a:t>Peer-Assessment and</a:t>
            </a:r>
          </a:p>
          <a:p>
            <a:r>
              <a:rPr lang="en-US" dirty="0">
                <a:latin typeface="Arial" charset="0"/>
              </a:rPr>
              <a:t>Self-Assessment</a:t>
            </a:r>
          </a:p>
        </p:txBody>
      </p:sp>
    </p:spTree>
    <p:extLst>
      <p:ext uri="{BB962C8B-B14F-4D97-AF65-F5344CB8AC3E}">
        <p14:creationId xmlns:p14="http://schemas.microsoft.com/office/powerpoint/2010/main" val="6567117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a:xfrm>
            <a:off x="457200" y="76200"/>
            <a:ext cx="8229600" cy="1143000"/>
          </a:xfrm>
        </p:spPr>
        <p:txBody>
          <a:bodyPr/>
          <a:lstStyle/>
          <a:p>
            <a:r>
              <a:rPr lang="en-US">
                <a:latin typeface="Arial" charset="0"/>
              </a:rPr>
              <a:t>Same or Different?</a:t>
            </a:r>
          </a:p>
        </p:txBody>
      </p:sp>
      <p:sp>
        <p:nvSpPr>
          <p:cNvPr id="121859" name="Subtitle 2"/>
          <p:cNvSpPr>
            <a:spLocks noGrp="1"/>
          </p:cNvSpPr>
          <p:nvPr>
            <p:ph idx="1"/>
          </p:nvPr>
        </p:nvSpPr>
        <p:spPr>
          <a:xfrm>
            <a:off x="457200" y="1295400"/>
            <a:ext cx="8229600" cy="4525963"/>
          </a:xfrm>
        </p:spPr>
        <p:txBody>
          <a:bodyPr>
            <a:normAutofit lnSpcReduction="10000"/>
          </a:bodyPr>
          <a:lstStyle/>
          <a:p>
            <a:pPr>
              <a:buFont typeface="Arial"/>
              <a:buChar char="•"/>
            </a:pPr>
            <a:r>
              <a:rPr lang="en-US" dirty="0">
                <a:latin typeface="Arial" charset="0"/>
              </a:rPr>
              <a:t>Self-report Grades: </a:t>
            </a:r>
            <a:r>
              <a:rPr lang="en-US" dirty="0" smtClean="0">
                <a:latin typeface="Arial" charset="0"/>
              </a:rPr>
              <a:t>students’ </a:t>
            </a:r>
            <a:r>
              <a:rPr lang="en-US" dirty="0">
                <a:latin typeface="Arial" charset="0"/>
              </a:rPr>
              <a:t>estimates of their own performance – typically formed from past experiences in learning </a:t>
            </a:r>
          </a:p>
          <a:p>
            <a:pPr>
              <a:buFont typeface="Arial"/>
              <a:buChar char="•"/>
            </a:pPr>
            <a:endParaRPr lang="en-US" dirty="0">
              <a:latin typeface="Arial" charset="0"/>
            </a:endParaRPr>
          </a:p>
          <a:p>
            <a:pPr>
              <a:buFont typeface="Arial"/>
              <a:buChar char="•"/>
            </a:pPr>
            <a:r>
              <a:rPr lang="en-US" dirty="0">
                <a:solidFill>
                  <a:srgbClr val="000000"/>
                </a:solidFill>
                <a:latin typeface="Arial" charset="0"/>
              </a:rPr>
              <a:t>Reciprocal Teaching: each student takes turns at being the teacher – students can check their own understanding of the material by generating questions and summarizing</a:t>
            </a:r>
          </a:p>
          <a:p>
            <a:endParaRPr lang="en-US" dirty="0">
              <a:latin typeface="Arial" charset="0"/>
            </a:endParaRPr>
          </a:p>
          <a:p>
            <a:endParaRPr lang="en-US" dirty="0">
              <a:latin typeface="Arial" charset="0"/>
            </a:endParaRPr>
          </a:p>
          <a:p>
            <a:endParaRPr lang="en-US" dirty="0">
              <a:latin typeface="Arial" charset="0"/>
            </a:endParaRPr>
          </a:p>
          <a:p>
            <a:endParaRPr lang="en-US" dirty="0">
              <a:latin typeface="Arial" charset="0"/>
            </a:endParaRPr>
          </a:p>
        </p:txBody>
      </p:sp>
      <p:sp>
        <p:nvSpPr>
          <p:cNvPr id="121861" name="TextBox 5"/>
          <p:cNvSpPr txBox="1">
            <a:spLocks noChangeArrowheads="1"/>
          </p:cNvSpPr>
          <p:nvPr/>
        </p:nvSpPr>
        <p:spPr bwMode="auto">
          <a:xfrm>
            <a:off x="533400" y="6259513"/>
            <a:ext cx="4114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From </a:t>
            </a:r>
            <a:r>
              <a:rPr lang="en-US" i="1"/>
              <a:t>Visible Learning</a:t>
            </a:r>
            <a:r>
              <a:rPr lang="en-US"/>
              <a:t> by John Hattie</a:t>
            </a:r>
          </a:p>
        </p:txBody>
      </p:sp>
    </p:spTree>
    <p:extLst>
      <p:ext uri="{BB962C8B-B14F-4D97-AF65-F5344CB8AC3E}">
        <p14:creationId xmlns:p14="http://schemas.microsoft.com/office/powerpoint/2010/main" val="23735801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p:nvPr>
        </p:nvSpPr>
        <p:spPr>
          <a:xfrm>
            <a:off x="457200" y="0"/>
            <a:ext cx="8229600" cy="1143000"/>
          </a:xfrm>
        </p:spPr>
        <p:txBody>
          <a:bodyPr/>
          <a:lstStyle/>
          <a:p>
            <a:r>
              <a:rPr lang="en-US">
                <a:latin typeface="Arial" charset="0"/>
              </a:rPr>
              <a:t>Same or Different?</a:t>
            </a:r>
          </a:p>
        </p:txBody>
      </p:sp>
      <p:sp>
        <p:nvSpPr>
          <p:cNvPr id="122883" name="Subtitle 2"/>
          <p:cNvSpPr>
            <a:spLocks noGrp="1"/>
          </p:cNvSpPr>
          <p:nvPr>
            <p:ph idx="1"/>
          </p:nvPr>
        </p:nvSpPr>
        <p:spPr>
          <a:xfrm>
            <a:off x="457200" y="1295400"/>
            <a:ext cx="8229600" cy="4525963"/>
          </a:xfrm>
        </p:spPr>
        <p:txBody>
          <a:bodyPr>
            <a:normAutofit lnSpcReduction="10000"/>
          </a:bodyPr>
          <a:lstStyle/>
          <a:p>
            <a:pPr>
              <a:buFont typeface="Arial"/>
              <a:buChar char="•"/>
            </a:pPr>
            <a:r>
              <a:rPr lang="en-US" dirty="0">
                <a:solidFill>
                  <a:srgbClr val="000000"/>
                </a:solidFill>
                <a:latin typeface="Arial" charset="0"/>
              </a:rPr>
              <a:t>Self-verbalization and Self-questioning: one form of self-regulation</a:t>
            </a:r>
          </a:p>
          <a:p>
            <a:pPr>
              <a:buFont typeface="Arial"/>
              <a:buChar char="•"/>
            </a:pPr>
            <a:endParaRPr lang="en-US" dirty="0">
              <a:latin typeface="Arial" charset="0"/>
            </a:endParaRPr>
          </a:p>
          <a:p>
            <a:pPr>
              <a:buFont typeface="Arial"/>
              <a:buChar char="•"/>
            </a:pPr>
            <a:r>
              <a:rPr lang="en-US" dirty="0">
                <a:latin typeface="Arial" charset="0"/>
              </a:rPr>
              <a:t>Meta-cognitive Strategies: higher-order thinking which involves active control over the cognitive processes engaged in learning – can include planning an approach to a given task, evaluating progress, and monitoring comprehension</a:t>
            </a:r>
          </a:p>
          <a:p>
            <a:endParaRPr lang="en-US" dirty="0">
              <a:latin typeface="Arial" charset="0"/>
            </a:endParaRPr>
          </a:p>
        </p:txBody>
      </p:sp>
      <p:sp>
        <p:nvSpPr>
          <p:cNvPr id="122885" name="TextBox 4"/>
          <p:cNvSpPr txBox="1">
            <a:spLocks noChangeArrowheads="1"/>
          </p:cNvSpPr>
          <p:nvPr/>
        </p:nvSpPr>
        <p:spPr bwMode="auto">
          <a:xfrm>
            <a:off x="533400" y="6259513"/>
            <a:ext cx="4114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From </a:t>
            </a:r>
            <a:r>
              <a:rPr lang="en-US" i="1"/>
              <a:t>Visible Learning</a:t>
            </a:r>
            <a:r>
              <a:rPr lang="en-US"/>
              <a:t> by John Hattie</a:t>
            </a:r>
          </a:p>
        </p:txBody>
      </p:sp>
    </p:spTree>
    <p:extLst>
      <p:ext uri="{BB962C8B-B14F-4D97-AF65-F5344CB8AC3E}">
        <p14:creationId xmlns:p14="http://schemas.microsoft.com/office/powerpoint/2010/main" val="25794002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p:nvPr>
        </p:nvSpPr>
        <p:spPr>
          <a:xfrm>
            <a:off x="551280" y="152400"/>
            <a:ext cx="8041440" cy="1726837"/>
          </a:xfrm>
        </p:spPr>
        <p:txBody>
          <a:bodyPr/>
          <a:lstStyle/>
          <a:p>
            <a:r>
              <a:rPr lang="en-US" sz="3200" dirty="0">
                <a:latin typeface="Arial" charset="0"/>
              </a:rPr>
              <a:t>Which has the greatest influence on student learning?</a:t>
            </a:r>
          </a:p>
        </p:txBody>
      </p:sp>
      <p:sp>
        <p:nvSpPr>
          <p:cNvPr id="3" name="Subtitle 2"/>
          <p:cNvSpPr>
            <a:spLocks noGrp="1"/>
          </p:cNvSpPr>
          <p:nvPr>
            <p:ph sz="quarter" idx="4294967295"/>
          </p:nvPr>
        </p:nvSpPr>
        <p:spPr>
          <a:xfrm>
            <a:off x="228600" y="1600200"/>
            <a:ext cx="4038600" cy="4525963"/>
          </a:xfrm>
          <a:prstGeom prst="rect">
            <a:avLst/>
          </a:prstGeom>
        </p:spPr>
        <p:txBody>
          <a:bodyPr>
            <a:normAutofit lnSpcReduction="10000"/>
          </a:bodyPr>
          <a:lstStyle/>
          <a:p>
            <a:pPr marL="514350" indent="-514350">
              <a:buFontTx/>
              <a:buAutoNum type="alphaUcPeriod"/>
              <a:defRPr/>
            </a:pPr>
            <a:r>
              <a:rPr lang="en-US" dirty="0" smtClean="0">
                <a:ea typeface="+mn-ea"/>
              </a:rPr>
              <a:t>Feedback</a:t>
            </a:r>
          </a:p>
          <a:p>
            <a:pPr marL="514350" indent="-514350">
              <a:buFontTx/>
              <a:buAutoNum type="alphaUcPeriod"/>
              <a:defRPr/>
            </a:pPr>
            <a:endParaRPr lang="en-US" dirty="0">
              <a:ea typeface="+mn-ea"/>
            </a:endParaRPr>
          </a:p>
          <a:p>
            <a:pPr marL="514350" indent="-514350">
              <a:buFontTx/>
              <a:buAutoNum type="alphaUcPeriod"/>
              <a:defRPr/>
            </a:pPr>
            <a:r>
              <a:rPr lang="en-US" dirty="0" smtClean="0">
                <a:ea typeface="+mn-ea"/>
              </a:rPr>
              <a:t>Self-report Grades</a:t>
            </a:r>
          </a:p>
          <a:p>
            <a:pPr marL="514350" indent="-514350">
              <a:buFontTx/>
              <a:buAutoNum type="alphaUcPeriod"/>
              <a:defRPr/>
            </a:pPr>
            <a:endParaRPr lang="en-US" dirty="0">
              <a:ea typeface="+mn-ea"/>
            </a:endParaRPr>
          </a:p>
          <a:p>
            <a:pPr marL="514350" indent="-514350">
              <a:buFontTx/>
              <a:buAutoNum type="alphaUcPeriod"/>
              <a:defRPr/>
            </a:pPr>
            <a:r>
              <a:rPr lang="en-US" dirty="0" smtClean="0">
                <a:ea typeface="+mn-ea"/>
              </a:rPr>
              <a:t>Reciprocal Teaching</a:t>
            </a:r>
          </a:p>
          <a:p>
            <a:pPr marL="514350" indent="-514350">
              <a:buFontTx/>
              <a:buAutoNum type="alphaUcPeriod"/>
              <a:defRPr/>
            </a:pPr>
            <a:endParaRPr lang="en-US" dirty="0">
              <a:ea typeface="+mn-ea"/>
            </a:endParaRPr>
          </a:p>
          <a:p>
            <a:pPr marL="514350" indent="-514350">
              <a:buFontTx/>
              <a:buAutoNum type="alphaUcPeriod"/>
              <a:defRPr/>
            </a:pPr>
            <a:r>
              <a:rPr lang="en-US" dirty="0" smtClean="0">
                <a:ea typeface="+mn-ea"/>
              </a:rPr>
              <a:t>Self-verbalization &amp; Self-questioning</a:t>
            </a:r>
          </a:p>
          <a:p>
            <a:pPr marL="514350" indent="-514350">
              <a:buFontTx/>
              <a:buAutoNum type="alphaUcPeriod"/>
              <a:defRPr/>
            </a:pPr>
            <a:endParaRPr lang="en-US" dirty="0">
              <a:ea typeface="+mn-ea"/>
            </a:endParaRPr>
          </a:p>
          <a:p>
            <a:pPr>
              <a:defRPr/>
            </a:pPr>
            <a:endParaRPr lang="en-US" dirty="0">
              <a:ea typeface="+mn-ea"/>
            </a:endParaRPr>
          </a:p>
          <a:p>
            <a:pPr>
              <a:defRPr/>
            </a:pPr>
            <a:endParaRPr lang="en-US" dirty="0">
              <a:ea typeface="+mn-ea"/>
            </a:endParaRPr>
          </a:p>
          <a:p>
            <a:pPr>
              <a:defRPr/>
            </a:pPr>
            <a:endParaRPr lang="en-US" dirty="0" smtClean="0">
              <a:ea typeface="+mn-ea"/>
            </a:endParaRPr>
          </a:p>
        </p:txBody>
      </p:sp>
      <p:sp>
        <p:nvSpPr>
          <p:cNvPr id="123908" name="Content Placeholder 4"/>
          <p:cNvSpPr>
            <a:spLocks noGrp="1"/>
          </p:cNvSpPr>
          <p:nvPr>
            <p:ph sz="quarter" idx="4294967295"/>
          </p:nvPr>
        </p:nvSpPr>
        <p:spPr>
          <a:xfrm>
            <a:off x="4495800" y="1600200"/>
            <a:ext cx="4572000" cy="4525963"/>
          </a:xfrm>
          <a:prstGeom prst="rect">
            <a:avLst/>
          </a:prstGeom>
        </p:spPr>
        <p:txBody>
          <a:bodyPr/>
          <a:lstStyle/>
          <a:p>
            <a:pPr marL="0" indent="0">
              <a:buFontTx/>
              <a:buNone/>
            </a:pPr>
            <a:r>
              <a:rPr lang="en-US" dirty="0">
                <a:solidFill>
                  <a:srgbClr val="A63212"/>
                </a:solidFill>
                <a:latin typeface="+mj-lt"/>
              </a:rPr>
              <a:t>E. </a:t>
            </a:r>
            <a:r>
              <a:rPr lang="en-US" dirty="0">
                <a:latin typeface="+mj-lt"/>
              </a:rPr>
              <a:t>Metacognitive Strategies</a:t>
            </a:r>
          </a:p>
          <a:p>
            <a:pPr marL="0" indent="0">
              <a:buFontTx/>
              <a:buNone/>
            </a:pPr>
            <a:endParaRPr lang="en-US" dirty="0">
              <a:latin typeface="+mj-lt"/>
            </a:endParaRPr>
          </a:p>
          <a:p>
            <a:pPr marL="0" indent="0">
              <a:buFontTx/>
              <a:buNone/>
            </a:pPr>
            <a:r>
              <a:rPr lang="en-US" dirty="0">
                <a:solidFill>
                  <a:srgbClr val="A63212"/>
                </a:solidFill>
                <a:latin typeface="+mj-lt"/>
              </a:rPr>
              <a:t>F. </a:t>
            </a:r>
            <a:r>
              <a:rPr lang="en-US" dirty="0">
                <a:latin typeface="+mj-lt"/>
              </a:rPr>
              <a:t>Providing formative   </a:t>
            </a:r>
            <a:r>
              <a:rPr lang="en-US" dirty="0" smtClean="0">
                <a:latin typeface="+mj-lt"/>
              </a:rPr>
              <a:t>evaluation</a:t>
            </a:r>
          </a:p>
          <a:p>
            <a:pPr marL="0" indent="0">
              <a:buFontTx/>
              <a:buNone/>
            </a:pPr>
            <a:endParaRPr lang="en-US" dirty="0">
              <a:latin typeface="+mj-lt"/>
            </a:endParaRPr>
          </a:p>
          <a:p>
            <a:pPr marL="0" indent="0">
              <a:buFontTx/>
              <a:buNone/>
            </a:pPr>
            <a:r>
              <a:rPr lang="en-US" dirty="0">
                <a:solidFill>
                  <a:schemeClr val="accent1"/>
                </a:solidFill>
                <a:latin typeface="+mj-lt"/>
              </a:rPr>
              <a:t>G. </a:t>
            </a:r>
            <a:r>
              <a:rPr lang="en-US" dirty="0">
                <a:latin typeface="+mj-lt"/>
              </a:rPr>
              <a:t>Teacher-student </a:t>
            </a:r>
            <a:r>
              <a:rPr lang="en-US" dirty="0" smtClean="0">
                <a:latin typeface="+mj-lt"/>
              </a:rPr>
              <a:t>relationships</a:t>
            </a:r>
            <a:endParaRPr lang="en-US" dirty="0">
              <a:latin typeface="+mj-lt"/>
            </a:endParaRPr>
          </a:p>
        </p:txBody>
      </p:sp>
    </p:spTree>
    <p:extLst>
      <p:ext uri="{BB962C8B-B14F-4D97-AF65-F5344CB8AC3E}">
        <p14:creationId xmlns:p14="http://schemas.microsoft.com/office/powerpoint/2010/main" val="20966236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66" name="Title 2"/>
          <p:cNvSpPr>
            <a:spLocks noGrp="1"/>
          </p:cNvSpPr>
          <p:nvPr>
            <p:ph type="title"/>
          </p:nvPr>
        </p:nvSpPr>
        <p:spPr>
          <a:xfrm>
            <a:off x="457200" y="503238"/>
            <a:ext cx="8229600" cy="868362"/>
          </a:xfrm>
        </p:spPr>
        <p:txBody>
          <a:bodyPr/>
          <a:lstStyle/>
          <a:p>
            <a:r>
              <a:rPr lang="en-US">
                <a:latin typeface="Arial" charset="0"/>
              </a:rPr>
              <a:t>Level of Importance</a:t>
            </a:r>
          </a:p>
        </p:txBody>
      </p:sp>
      <p:graphicFrame>
        <p:nvGraphicFramePr>
          <p:cNvPr id="4" name="Content Placeholder 3"/>
          <p:cNvGraphicFramePr>
            <a:graphicFrameLocks noGrp="1"/>
          </p:cNvGraphicFramePr>
          <p:nvPr>
            <p:ph idx="1"/>
          </p:nvPr>
        </p:nvGraphicFramePr>
        <p:xfrm>
          <a:off x="457200" y="1935163"/>
          <a:ext cx="8229600" cy="2967040"/>
        </p:xfrm>
        <a:graphic>
          <a:graphicData uri="http://schemas.openxmlformats.org/drawingml/2006/table">
            <a:tbl>
              <a:tblPr firstRow="1" bandRow="1">
                <a:tableStyleId>{69012ECD-51FC-41F1-AA8D-1B2483CD663E}</a:tableStyleId>
              </a:tblPr>
              <a:tblGrid>
                <a:gridCol w="838200"/>
                <a:gridCol w="5745480"/>
                <a:gridCol w="1645920"/>
              </a:tblGrid>
              <a:tr h="370880">
                <a:tc>
                  <a:txBody>
                    <a:bodyPr/>
                    <a:lstStyle/>
                    <a:p>
                      <a:pPr algn="ctr"/>
                      <a:r>
                        <a:rPr lang="en-US" sz="1800" dirty="0" smtClean="0"/>
                        <a:t>Rank</a:t>
                      </a:r>
                      <a:endParaRPr lang="en-US" sz="1800" dirty="0"/>
                    </a:p>
                  </a:txBody>
                  <a:tcPr marT="45725" marB="45725">
                    <a:solidFill>
                      <a:schemeClr val="accent2"/>
                    </a:solidFill>
                  </a:tcPr>
                </a:tc>
                <a:tc>
                  <a:txBody>
                    <a:bodyPr/>
                    <a:lstStyle/>
                    <a:p>
                      <a:pPr algn="ctr"/>
                      <a:r>
                        <a:rPr lang="en-US" sz="1800" dirty="0" smtClean="0"/>
                        <a:t>Influence</a:t>
                      </a:r>
                      <a:endParaRPr lang="en-US" sz="1800" dirty="0"/>
                    </a:p>
                  </a:txBody>
                  <a:tcPr marT="45725" marB="45725">
                    <a:solidFill>
                      <a:schemeClr val="accent2"/>
                    </a:solidFill>
                  </a:tcPr>
                </a:tc>
                <a:tc>
                  <a:txBody>
                    <a:bodyPr/>
                    <a:lstStyle/>
                    <a:p>
                      <a:pPr algn="ctr"/>
                      <a:r>
                        <a:rPr lang="en-US" sz="1800" dirty="0" smtClean="0"/>
                        <a:t>Effect</a:t>
                      </a:r>
                      <a:r>
                        <a:rPr lang="en-US" sz="1800" baseline="0" dirty="0" smtClean="0"/>
                        <a:t> Size</a:t>
                      </a:r>
                      <a:endParaRPr lang="en-US" sz="1800" dirty="0"/>
                    </a:p>
                  </a:txBody>
                  <a:tcPr marT="45725" marB="45725">
                    <a:solidFill>
                      <a:schemeClr val="accent2"/>
                    </a:solidFill>
                  </a:tcPr>
                </a:tc>
              </a:tr>
              <a:tr h="370880">
                <a:tc>
                  <a:txBody>
                    <a:bodyPr/>
                    <a:lstStyle/>
                    <a:p>
                      <a:pPr algn="ctr"/>
                      <a:r>
                        <a:rPr lang="en-US" sz="1800" dirty="0" smtClean="0"/>
                        <a:t>1</a:t>
                      </a:r>
                      <a:endParaRPr lang="en-US" sz="1800" dirty="0"/>
                    </a:p>
                  </a:txBody>
                  <a:tcPr marT="45725" marB="45725"/>
                </a:tc>
                <a:tc>
                  <a:txBody>
                    <a:bodyPr/>
                    <a:lstStyle/>
                    <a:p>
                      <a:r>
                        <a:rPr lang="en-US" sz="1800" dirty="0" smtClean="0"/>
                        <a:t>Self-Reported Grades</a:t>
                      </a:r>
                      <a:endParaRPr lang="en-US" sz="1800" dirty="0"/>
                    </a:p>
                  </a:txBody>
                  <a:tcPr marT="45725" marB="45725"/>
                </a:tc>
                <a:tc>
                  <a:txBody>
                    <a:bodyPr/>
                    <a:lstStyle/>
                    <a:p>
                      <a:pPr algn="ctr"/>
                      <a:r>
                        <a:rPr lang="en-US" sz="1800" dirty="0" smtClean="0"/>
                        <a:t>1.44</a:t>
                      </a:r>
                      <a:endParaRPr lang="en-US" sz="1800" dirty="0"/>
                    </a:p>
                  </a:txBody>
                  <a:tcPr marT="45725" marB="45725"/>
                </a:tc>
              </a:tr>
              <a:tr h="370880">
                <a:tc>
                  <a:txBody>
                    <a:bodyPr/>
                    <a:lstStyle/>
                    <a:p>
                      <a:pPr algn="ctr"/>
                      <a:r>
                        <a:rPr lang="en-US" sz="1800" dirty="0" smtClean="0"/>
                        <a:t>3</a:t>
                      </a:r>
                      <a:endParaRPr lang="en-US" sz="1800" dirty="0"/>
                    </a:p>
                  </a:txBody>
                  <a:tcPr marT="45725" marB="45725"/>
                </a:tc>
                <a:tc>
                  <a:txBody>
                    <a:bodyPr/>
                    <a:lstStyle/>
                    <a:p>
                      <a:r>
                        <a:rPr lang="en-US" sz="1800" dirty="0" smtClean="0"/>
                        <a:t>Providing formative evaluation</a:t>
                      </a:r>
                      <a:endParaRPr lang="en-US" sz="1800" dirty="0"/>
                    </a:p>
                  </a:txBody>
                  <a:tcPr marT="45725" marB="45725"/>
                </a:tc>
                <a:tc>
                  <a:txBody>
                    <a:bodyPr/>
                    <a:lstStyle/>
                    <a:p>
                      <a:pPr algn="ctr"/>
                      <a:r>
                        <a:rPr lang="en-US" sz="1800" dirty="0" smtClean="0"/>
                        <a:t>0.90</a:t>
                      </a:r>
                      <a:endParaRPr lang="en-US" sz="1800" dirty="0"/>
                    </a:p>
                  </a:txBody>
                  <a:tcPr marT="45725" marB="45725"/>
                </a:tc>
              </a:tr>
              <a:tr h="370880">
                <a:tc>
                  <a:txBody>
                    <a:bodyPr/>
                    <a:lstStyle/>
                    <a:p>
                      <a:pPr algn="ctr"/>
                      <a:r>
                        <a:rPr lang="en-US" sz="1800" dirty="0" smtClean="0"/>
                        <a:t>9</a:t>
                      </a:r>
                      <a:endParaRPr lang="en-US" sz="1800" dirty="0"/>
                    </a:p>
                  </a:txBody>
                  <a:tcPr marT="45725" marB="45725"/>
                </a:tc>
                <a:tc>
                  <a:txBody>
                    <a:bodyPr/>
                    <a:lstStyle/>
                    <a:p>
                      <a:r>
                        <a:rPr lang="en-US" sz="1800" dirty="0" smtClean="0"/>
                        <a:t>Reciprocal Teaching</a:t>
                      </a:r>
                      <a:endParaRPr lang="en-US" sz="1800" dirty="0"/>
                    </a:p>
                  </a:txBody>
                  <a:tcPr marT="45725" marB="45725"/>
                </a:tc>
                <a:tc>
                  <a:txBody>
                    <a:bodyPr/>
                    <a:lstStyle/>
                    <a:p>
                      <a:pPr algn="ctr"/>
                      <a:r>
                        <a:rPr lang="en-US" sz="1800" dirty="0" smtClean="0"/>
                        <a:t>0.74</a:t>
                      </a:r>
                      <a:endParaRPr lang="en-US" sz="1800" dirty="0"/>
                    </a:p>
                  </a:txBody>
                  <a:tcPr marT="45725" marB="45725"/>
                </a:tc>
              </a:tr>
              <a:tr h="370880">
                <a:tc>
                  <a:txBody>
                    <a:bodyPr/>
                    <a:lstStyle/>
                    <a:p>
                      <a:pPr algn="ctr"/>
                      <a:r>
                        <a:rPr lang="en-US" sz="1800" dirty="0" smtClean="0"/>
                        <a:t>10</a:t>
                      </a:r>
                      <a:endParaRPr lang="en-US" sz="1800" dirty="0"/>
                    </a:p>
                  </a:txBody>
                  <a:tcPr marT="45725" marB="45725"/>
                </a:tc>
                <a:tc>
                  <a:txBody>
                    <a:bodyPr/>
                    <a:lstStyle/>
                    <a:p>
                      <a:r>
                        <a:rPr lang="en-US" sz="1800" dirty="0" smtClean="0"/>
                        <a:t>Feedback</a:t>
                      </a:r>
                      <a:endParaRPr lang="en-US" sz="1800" dirty="0"/>
                    </a:p>
                  </a:txBody>
                  <a:tcPr marT="45725" marB="45725"/>
                </a:tc>
                <a:tc>
                  <a:txBody>
                    <a:bodyPr/>
                    <a:lstStyle/>
                    <a:p>
                      <a:pPr algn="ctr"/>
                      <a:r>
                        <a:rPr lang="en-US" sz="1800" dirty="0" smtClean="0"/>
                        <a:t>0.73</a:t>
                      </a:r>
                    </a:p>
                  </a:txBody>
                  <a:tcPr marT="45725" marB="45725"/>
                </a:tc>
              </a:tr>
              <a:tr h="370880">
                <a:tc>
                  <a:txBody>
                    <a:bodyPr/>
                    <a:lstStyle/>
                    <a:p>
                      <a:pPr algn="ctr"/>
                      <a:r>
                        <a:rPr lang="en-US" sz="1800" dirty="0" smtClean="0"/>
                        <a:t>11</a:t>
                      </a:r>
                      <a:endParaRPr lang="en-US" sz="1800" dirty="0"/>
                    </a:p>
                  </a:txBody>
                  <a:tcPr marT="45725" marB="45725"/>
                </a:tc>
                <a:tc>
                  <a:txBody>
                    <a:bodyPr/>
                    <a:lstStyle/>
                    <a:p>
                      <a:r>
                        <a:rPr lang="en-US" sz="1800" dirty="0" smtClean="0"/>
                        <a:t>Teacher-Student Relationships</a:t>
                      </a:r>
                      <a:endParaRPr lang="en-US" sz="1800" dirty="0"/>
                    </a:p>
                  </a:txBody>
                  <a:tcPr marT="45725" marB="45725"/>
                </a:tc>
                <a:tc>
                  <a:txBody>
                    <a:bodyPr/>
                    <a:lstStyle/>
                    <a:p>
                      <a:pPr algn="ctr"/>
                      <a:r>
                        <a:rPr lang="en-US" sz="1800" dirty="0" smtClean="0"/>
                        <a:t>0.72</a:t>
                      </a:r>
                    </a:p>
                  </a:txBody>
                  <a:tcPr marT="45725" marB="45725"/>
                </a:tc>
              </a:tr>
              <a:tr h="370880">
                <a:tc>
                  <a:txBody>
                    <a:bodyPr/>
                    <a:lstStyle/>
                    <a:p>
                      <a:pPr algn="ctr"/>
                      <a:r>
                        <a:rPr lang="en-US" sz="1800" dirty="0" smtClean="0"/>
                        <a:t>13</a:t>
                      </a:r>
                      <a:endParaRPr lang="en-US" sz="1800" dirty="0"/>
                    </a:p>
                  </a:txBody>
                  <a:tcPr marT="45725" marB="45725"/>
                </a:tc>
                <a:tc>
                  <a:txBody>
                    <a:bodyPr/>
                    <a:lstStyle/>
                    <a:p>
                      <a:r>
                        <a:rPr lang="en-US" sz="1800" dirty="0" smtClean="0"/>
                        <a:t>Meta-cognitive strategies</a:t>
                      </a:r>
                      <a:endParaRPr lang="en-US" sz="1800" dirty="0"/>
                    </a:p>
                  </a:txBody>
                  <a:tcPr marT="45725" marB="45725"/>
                </a:tc>
                <a:tc>
                  <a:txBody>
                    <a:bodyPr/>
                    <a:lstStyle/>
                    <a:p>
                      <a:pPr algn="ctr"/>
                      <a:r>
                        <a:rPr lang="en-US" sz="1800" dirty="0" smtClean="0"/>
                        <a:t>0.69</a:t>
                      </a:r>
                    </a:p>
                  </a:txBody>
                  <a:tcPr marT="45725" marB="45725"/>
                </a:tc>
              </a:tr>
              <a:tr h="370880">
                <a:tc>
                  <a:txBody>
                    <a:bodyPr/>
                    <a:lstStyle/>
                    <a:p>
                      <a:pPr algn="ctr"/>
                      <a:r>
                        <a:rPr lang="en-US" sz="1800" dirty="0" smtClean="0"/>
                        <a:t>18</a:t>
                      </a:r>
                      <a:endParaRPr lang="en-US" sz="1800" dirty="0"/>
                    </a:p>
                  </a:txBody>
                  <a:tcPr marT="45725" marB="45725"/>
                </a:tc>
                <a:tc>
                  <a:txBody>
                    <a:bodyPr/>
                    <a:lstStyle/>
                    <a:p>
                      <a:r>
                        <a:rPr lang="en-US" sz="1800" dirty="0" smtClean="0"/>
                        <a:t>Self-verbalization and Self-questioning</a:t>
                      </a:r>
                      <a:endParaRPr lang="en-US" sz="1800" dirty="0"/>
                    </a:p>
                  </a:txBody>
                  <a:tcPr marT="45725" marB="45725"/>
                </a:tc>
                <a:tc>
                  <a:txBody>
                    <a:bodyPr/>
                    <a:lstStyle/>
                    <a:p>
                      <a:pPr algn="ctr"/>
                      <a:r>
                        <a:rPr lang="en-US" sz="1800" dirty="0" smtClean="0"/>
                        <a:t>0.64</a:t>
                      </a:r>
                    </a:p>
                  </a:txBody>
                  <a:tcPr marT="45725" marB="45725"/>
                </a:tc>
              </a:tr>
            </a:tbl>
          </a:graphicData>
        </a:graphic>
      </p:graphicFrame>
      <p:sp>
        <p:nvSpPr>
          <p:cNvPr id="124967" name="TextBox 4"/>
          <p:cNvSpPr txBox="1">
            <a:spLocks noChangeArrowheads="1"/>
          </p:cNvSpPr>
          <p:nvPr/>
        </p:nvSpPr>
        <p:spPr bwMode="auto">
          <a:xfrm>
            <a:off x="533400" y="6259513"/>
            <a:ext cx="4114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From </a:t>
            </a:r>
            <a:r>
              <a:rPr lang="en-US" i="1"/>
              <a:t>Visible Learning</a:t>
            </a:r>
            <a:r>
              <a:rPr lang="en-US"/>
              <a:t> by John Hattie</a:t>
            </a:r>
          </a:p>
        </p:txBody>
      </p:sp>
    </p:spTree>
    <p:extLst>
      <p:ext uri="{BB962C8B-B14F-4D97-AF65-F5344CB8AC3E}">
        <p14:creationId xmlns:p14="http://schemas.microsoft.com/office/powerpoint/2010/main" val="3978584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6975"/>
            <a:ext cx="8229600" cy="1143000"/>
          </a:xfrm>
        </p:spPr>
        <p:txBody>
          <a:bodyPr>
            <a:normAutofit fontScale="90000"/>
          </a:bodyPr>
          <a:lstStyle/>
          <a:p>
            <a:r>
              <a:rPr lang="en-US" dirty="0" smtClean="0"/>
              <a:t>HW article</a:t>
            </a:r>
            <a:br>
              <a:rPr lang="en-US" dirty="0" smtClean="0"/>
            </a:br>
            <a:r>
              <a:rPr lang="en-US" b="1" i="1" dirty="0" smtClean="0"/>
              <a:t>Inside the Black Box: Raising Standards Through Classroom Assessment</a:t>
            </a:r>
            <a:endParaRPr lang="en-US" b="1" i="1" dirty="0"/>
          </a:p>
        </p:txBody>
      </p:sp>
      <p:sp>
        <p:nvSpPr>
          <p:cNvPr id="3" name="Content Placeholder 2"/>
          <p:cNvSpPr>
            <a:spLocks noGrp="1"/>
          </p:cNvSpPr>
          <p:nvPr>
            <p:ph idx="1"/>
          </p:nvPr>
        </p:nvSpPr>
        <p:spPr>
          <a:xfrm>
            <a:off x="457200" y="2497061"/>
            <a:ext cx="8229600" cy="3629102"/>
          </a:xfrm>
        </p:spPr>
        <p:txBody>
          <a:bodyPr/>
          <a:lstStyle/>
          <a:p>
            <a:endParaRPr lang="en-US" dirty="0" smtClean="0"/>
          </a:p>
          <a:p>
            <a:r>
              <a:rPr lang="en-US" dirty="0" smtClean="0"/>
              <a:t>Summary sheet</a:t>
            </a:r>
          </a:p>
          <a:p>
            <a:r>
              <a:rPr lang="en-US" dirty="0" smtClean="0"/>
              <a:t>Review independently and answer questions with a partner</a:t>
            </a:r>
            <a:endParaRPr lang="en-US" dirty="0"/>
          </a:p>
        </p:txBody>
      </p:sp>
    </p:spTree>
    <p:extLst>
      <p:ext uri="{BB962C8B-B14F-4D97-AF65-F5344CB8AC3E}">
        <p14:creationId xmlns:p14="http://schemas.microsoft.com/office/powerpoint/2010/main" val="29639329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5" name="Title 2"/>
          <p:cNvSpPr>
            <a:spLocks noGrp="1"/>
          </p:cNvSpPr>
          <p:nvPr>
            <p:ph type="title"/>
          </p:nvPr>
        </p:nvSpPr>
        <p:spPr>
          <a:xfrm>
            <a:off x="457200" y="-152400"/>
            <a:ext cx="8229600" cy="1143000"/>
          </a:xfrm>
        </p:spPr>
        <p:txBody>
          <a:bodyPr/>
          <a:lstStyle/>
          <a:p>
            <a:r>
              <a:rPr lang="en-US">
                <a:latin typeface="Arial" charset="0"/>
              </a:rPr>
              <a:t>Self-Reported Grades</a:t>
            </a:r>
          </a:p>
        </p:txBody>
      </p:sp>
      <p:sp>
        <p:nvSpPr>
          <p:cNvPr id="2" name="Content Placeholder 1"/>
          <p:cNvSpPr>
            <a:spLocks noGrp="1"/>
          </p:cNvSpPr>
          <p:nvPr>
            <p:ph idx="1"/>
          </p:nvPr>
        </p:nvSpPr>
        <p:spPr>
          <a:xfrm>
            <a:off x="152400" y="1295400"/>
            <a:ext cx="8763000" cy="4144963"/>
          </a:xfrm>
        </p:spPr>
        <p:txBody>
          <a:bodyPr>
            <a:normAutofit/>
          </a:bodyPr>
          <a:lstStyle/>
          <a:p>
            <a:pPr>
              <a:buFont typeface="Arial"/>
              <a:buChar char="•"/>
            </a:pPr>
            <a:r>
              <a:rPr lang="en-US" sz="2000" dirty="0">
                <a:latin typeface="Arial" charset="0"/>
              </a:rPr>
              <a:t>Students have reasonably accurate understandings of their levels of achievement</a:t>
            </a:r>
          </a:p>
          <a:p>
            <a:pPr>
              <a:buFont typeface="Arial"/>
              <a:buChar char="•"/>
            </a:pPr>
            <a:endParaRPr lang="en-US" sz="2000" dirty="0">
              <a:latin typeface="Arial" charset="0"/>
            </a:endParaRPr>
          </a:p>
          <a:p>
            <a:pPr>
              <a:buFont typeface="Arial"/>
              <a:buChar char="•"/>
            </a:pPr>
            <a:r>
              <a:rPr lang="en-US" sz="2000" dirty="0">
                <a:latin typeface="Arial" charset="0"/>
              </a:rPr>
              <a:t>High level of predictability about achievement </a:t>
            </a:r>
          </a:p>
          <a:p>
            <a:pPr>
              <a:buFont typeface="Arial"/>
              <a:buChar char="•"/>
            </a:pPr>
            <a:endParaRPr lang="en-US" sz="2000" dirty="0">
              <a:latin typeface="Arial" charset="0"/>
            </a:endParaRPr>
          </a:p>
          <a:p>
            <a:pPr>
              <a:buFont typeface="Arial"/>
              <a:buChar char="•"/>
            </a:pPr>
            <a:r>
              <a:rPr lang="en-US" sz="2000" dirty="0">
                <a:latin typeface="Arial" charset="0"/>
              </a:rPr>
              <a:t>Should question the necessity of so many tests when students appear to already know much of the information the tests supposedly provide</a:t>
            </a:r>
          </a:p>
          <a:p>
            <a:pPr>
              <a:buFont typeface="Arial"/>
              <a:buChar char="•"/>
            </a:pPr>
            <a:endParaRPr lang="en-US" sz="2000" dirty="0">
              <a:latin typeface="Arial" charset="0"/>
            </a:endParaRPr>
          </a:p>
          <a:p>
            <a:pPr>
              <a:buFont typeface="Arial"/>
              <a:buChar char="•"/>
            </a:pPr>
            <a:r>
              <a:rPr lang="en-US" sz="2000" dirty="0">
                <a:latin typeface="Arial" charset="0"/>
              </a:rPr>
              <a:t>May become a barrier for some students</a:t>
            </a:r>
          </a:p>
        </p:txBody>
      </p:sp>
    </p:spTree>
    <p:extLst>
      <p:ext uri="{BB962C8B-B14F-4D97-AF65-F5344CB8AC3E}">
        <p14:creationId xmlns:p14="http://schemas.microsoft.com/office/powerpoint/2010/main" val="37729033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Title 2"/>
          <p:cNvSpPr>
            <a:spLocks noGrp="1"/>
          </p:cNvSpPr>
          <p:nvPr>
            <p:ph type="title"/>
          </p:nvPr>
        </p:nvSpPr>
        <p:spPr>
          <a:xfrm>
            <a:off x="457200" y="228600"/>
            <a:ext cx="8229600" cy="1143000"/>
          </a:xfrm>
        </p:spPr>
        <p:txBody>
          <a:bodyPr/>
          <a:lstStyle/>
          <a:p>
            <a:r>
              <a:rPr lang="en-US">
                <a:latin typeface="Arial" charset="0"/>
              </a:rPr>
              <a:t>Reciprocal Teaching</a:t>
            </a:r>
          </a:p>
        </p:txBody>
      </p:sp>
      <p:sp>
        <p:nvSpPr>
          <p:cNvPr id="126978" name="Content Placeholder 1"/>
          <p:cNvSpPr>
            <a:spLocks noGrp="1"/>
          </p:cNvSpPr>
          <p:nvPr>
            <p:ph idx="1"/>
          </p:nvPr>
        </p:nvSpPr>
        <p:spPr>
          <a:xfrm>
            <a:off x="457200" y="1493838"/>
            <a:ext cx="8229600" cy="4525962"/>
          </a:xfrm>
        </p:spPr>
        <p:txBody>
          <a:bodyPr/>
          <a:lstStyle/>
          <a:p>
            <a:pPr>
              <a:buFont typeface="Arial"/>
              <a:buChar char="•"/>
            </a:pPr>
            <a:r>
              <a:rPr lang="en-US" sz="2800" dirty="0">
                <a:latin typeface="Arial" charset="0"/>
              </a:rPr>
              <a:t>Teacher moves students from being </a:t>
            </a:r>
            <a:r>
              <a:rPr lang="en-US" sz="2800" dirty="0" smtClean="0">
                <a:latin typeface="Arial" charset="0"/>
              </a:rPr>
              <a:t>“spectator” to being “performer”</a:t>
            </a:r>
            <a:endParaRPr lang="en-US" sz="2800" dirty="0">
              <a:latin typeface="Arial" charset="0"/>
            </a:endParaRPr>
          </a:p>
          <a:p>
            <a:pPr>
              <a:buFont typeface="Arial"/>
              <a:buChar char="•"/>
            </a:pPr>
            <a:endParaRPr lang="en-US" sz="2800" dirty="0">
              <a:latin typeface="Arial" charset="0"/>
            </a:endParaRPr>
          </a:p>
          <a:p>
            <a:pPr>
              <a:buFont typeface="Arial"/>
              <a:buChar char="•"/>
            </a:pPr>
            <a:r>
              <a:rPr lang="en-US" sz="2800" dirty="0">
                <a:latin typeface="Arial" charset="0"/>
              </a:rPr>
              <a:t>Students check understanding of the material by generating questions and summarizing</a:t>
            </a:r>
          </a:p>
          <a:p>
            <a:pPr>
              <a:buFont typeface="Arial"/>
              <a:buChar char="•"/>
            </a:pPr>
            <a:endParaRPr lang="en-US" sz="2800" dirty="0">
              <a:latin typeface="Arial" charset="0"/>
            </a:endParaRPr>
          </a:p>
          <a:p>
            <a:pPr>
              <a:buFont typeface="Arial"/>
              <a:buChar char="•"/>
            </a:pPr>
            <a:r>
              <a:rPr lang="en-US" sz="2800" dirty="0">
                <a:latin typeface="Arial" charset="0"/>
              </a:rPr>
              <a:t>Used mainly as a strategy to teach reading</a:t>
            </a:r>
          </a:p>
        </p:txBody>
      </p:sp>
    </p:spTree>
    <p:extLst>
      <p:ext uri="{BB962C8B-B14F-4D97-AF65-F5344CB8AC3E}">
        <p14:creationId xmlns:p14="http://schemas.microsoft.com/office/powerpoint/2010/main" val="37739317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3" name="Title 2"/>
          <p:cNvSpPr>
            <a:spLocks noGrp="1"/>
          </p:cNvSpPr>
          <p:nvPr>
            <p:ph type="title"/>
          </p:nvPr>
        </p:nvSpPr>
        <p:spPr>
          <a:xfrm>
            <a:off x="457200" y="228600"/>
            <a:ext cx="8229600" cy="1143000"/>
          </a:xfrm>
        </p:spPr>
        <p:txBody>
          <a:bodyPr/>
          <a:lstStyle/>
          <a:p>
            <a:r>
              <a:rPr lang="en-US">
                <a:latin typeface="Arial" charset="0"/>
              </a:rPr>
              <a:t>Key Feedback Questions</a:t>
            </a:r>
          </a:p>
        </p:txBody>
      </p:sp>
      <p:sp>
        <p:nvSpPr>
          <p:cNvPr id="128002" name="Content Placeholder 1"/>
          <p:cNvSpPr>
            <a:spLocks noGrp="1"/>
          </p:cNvSpPr>
          <p:nvPr>
            <p:ph idx="1"/>
          </p:nvPr>
        </p:nvSpPr>
        <p:spPr>
          <a:xfrm>
            <a:off x="457200" y="1493838"/>
            <a:ext cx="8229600" cy="4525962"/>
          </a:xfrm>
        </p:spPr>
        <p:txBody>
          <a:bodyPr/>
          <a:lstStyle/>
          <a:p>
            <a:pPr>
              <a:buFont typeface="Arial"/>
              <a:buChar char="•"/>
            </a:pPr>
            <a:r>
              <a:rPr lang="en-US" sz="2800" dirty="0">
                <a:latin typeface="Arial" charset="0"/>
              </a:rPr>
              <a:t>Where are they going?</a:t>
            </a:r>
          </a:p>
          <a:p>
            <a:pPr>
              <a:buFont typeface="Arial"/>
              <a:buChar char="•"/>
            </a:pPr>
            <a:endParaRPr lang="en-US" sz="2800" dirty="0">
              <a:latin typeface="Arial" charset="0"/>
            </a:endParaRPr>
          </a:p>
          <a:p>
            <a:pPr>
              <a:buFont typeface="Arial"/>
              <a:buChar char="•"/>
            </a:pPr>
            <a:r>
              <a:rPr lang="en-US" sz="2800" dirty="0">
                <a:latin typeface="Arial" charset="0"/>
              </a:rPr>
              <a:t>How </a:t>
            </a:r>
            <a:r>
              <a:rPr lang="en-US" sz="2800" dirty="0" smtClean="0">
                <a:latin typeface="Arial" charset="0"/>
              </a:rPr>
              <a:t>“well” </a:t>
            </a:r>
            <a:r>
              <a:rPr lang="en-US" sz="2800" dirty="0">
                <a:latin typeface="Arial" charset="0"/>
              </a:rPr>
              <a:t>are they getting there?</a:t>
            </a:r>
          </a:p>
          <a:p>
            <a:pPr>
              <a:buFont typeface="Arial"/>
              <a:buChar char="•"/>
            </a:pPr>
            <a:endParaRPr lang="en-US" sz="2800" dirty="0">
              <a:latin typeface="Arial" charset="0"/>
            </a:endParaRPr>
          </a:p>
          <a:p>
            <a:pPr>
              <a:buFont typeface="Arial"/>
              <a:buChar char="•"/>
            </a:pPr>
            <a:r>
              <a:rPr lang="en-US" sz="2800" dirty="0">
                <a:latin typeface="Arial" charset="0"/>
              </a:rPr>
              <a:t>Where to next?</a:t>
            </a:r>
          </a:p>
          <a:p>
            <a:pPr marL="0" indent="0">
              <a:buNone/>
            </a:pPr>
            <a:endParaRPr lang="en-US" sz="2800" dirty="0">
              <a:latin typeface="Arial" charset="0"/>
            </a:endParaRPr>
          </a:p>
          <a:p>
            <a:pPr lvl="1">
              <a:buFont typeface="Arial"/>
              <a:buChar char="•"/>
            </a:pPr>
            <a:r>
              <a:rPr lang="en-US" sz="2600" dirty="0" smtClean="0">
                <a:latin typeface="Arial" charset="0"/>
              </a:rPr>
              <a:t>“They” refers </a:t>
            </a:r>
            <a:r>
              <a:rPr lang="en-US" sz="2600" dirty="0">
                <a:latin typeface="Arial" charset="0"/>
              </a:rPr>
              <a:t>to both teacher and student</a:t>
            </a:r>
          </a:p>
        </p:txBody>
      </p:sp>
    </p:spTree>
    <p:extLst>
      <p:ext uri="{BB962C8B-B14F-4D97-AF65-F5344CB8AC3E}">
        <p14:creationId xmlns:p14="http://schemas.microsoft.com/office/powerpoint/2010/main" val="1335766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304800" y="274638"/>
            <a:ext cx="8610600" cy="1143000"/>
          </a:xfrm>
        </p:spPr>
        <p:txBody>
          <a:bodyPr/>
          <a:lstStyle/>
          <a:p>
            <a:r>
              <a:rPr lang="en-US">
                <a:latin typeface="Arial" charset="0"/>
              </a:rPr>
              <a:t>What does a grade really mean?</a:t>
            </a:r>
          </a:p>
        </p:txBody>
      </p:sp>
      <p:sp>
        <p:nvSpPr>
          <p:cNvPr id="129027" name="Rectangle 3"/>
          <p:cNvSpPr>
            <a:spLocks noGrp="1" noChangeArrowheads="1"/>
          </p:cNvSpPr>
          <p:nvPr>
            <p:ph idx="1"/>
          </p:nvPr>
        </p:nvSpPr>
        <p:spPr>
          <a:xfrm>
            <a:off x="457200" y="1874838"/>
            <a:ext cx="8229600" cy="4525962"/>
          </a:xfrm>
        </p:spPr>
        <p:txBody>
          <a:bodyPr/>
          <a:lstStyle/>
          <a:p>
            <a:pPr>
              <a:buFont typeface="Arial"/>
              <a:buChar char="•"/>
            </a:pPr>
            <a:r>
              <a:rPr lang="en-US" dirty="0">
                <a:latin typeface="Arial" charset="0"/>
              </a:rPr>
              <a:t>Does passing a class mean a student learned the material?</a:t>
            </a:r>
          </a:p>
          <a:p>
            <a:pPr>
              <a:buFont typeface="Arial"/>
              <a:buChar char="•"/>
            </a:pPr>
            <a:endParaRPr lang="en-US" dirty="0">
              <a:latin typeface="Arial" charset="0"/>
            </a:endParaRPr>
          </a:p>
          <a:p>
            <a:pPr>
              <a:buFont typeface="Arial"/>
              <a:buChar char="•"/>
            </a:pPr>
            <a:r>
              <a:rPr lang="en-US" dirty="0">
                <a:latin typeface="Arial" charset="0"/>
              </a:rPr>
              <a:t>What do tests really tell us?</a:t>
            </a:r>
          </a:p>
          <a:p>
            <a:pPr>
              <a:buFont typeface="Arial"/>
              <a:buChar char="•"/>
            </a:pPr>
            <a:endParaRPr lang="en-US" dirty="0">
              <a:latin typeface="Arial" charset="0"/>
            </a:endParaRPr>
          </a:p>
          <a:p>
            <a:pPr>
              <a:buFont typeface="Arial"/>
              <a:buChar char="•"/>
            </a:pPr>
            <a:r>
              <a:rPr lang="en-US" dirty="0">
                <a:latin typeface="Arial" charset="0"/>
              </a:rPr>
              <a:t>How can formative assessment help student achievement if it is not </a:t>
            </a:r>
            <a:r>
              <a:rPr lang="ja-JP" altLang="en-US" dirty="0">
                <a:latin typeface="Arial" charset="0"/>
              </a:rPr>
              <a:t>“</a:t>
            </a:r>
            <a:r>
              <a:rPr lang="en-US" dirty="0">
                <a:latin typeface="Arial" charset="0"/>
              </a:rPr>
              <a:t>graded</a:t>
            </a:r>
            <a:r>
              <a:rPr lang="ja-JP" altLang="en-US" dirty="0">
                <a:latin typeface="Arial" charset="0"/>
              </a:rPr>
              <a:t>”</a:t>
            </a:r>
            <a:r>
              <a:rPr lang="en-US" dirty="0">
                <a:latin typeface="Arial" charset="0"/>
              </a:rPr>
              <a:t>?</a:t>
            </a:r>
          </a:p>
          <a:p>
            <a:endParaRPr lang="en-US" dirty="0">
              <a:latin typeface="Arial" charset="0"/>
            </a:endParaRPr>
          </a:p>
        </p:txBody>
      </p:sp>
    </p:spTree>
    <p:extLst>
      <p:ext uri="{BB962C8B-B14F-4D97-AF65-F5344CB8AC3E}">
        <p14:creationId xmlns:p14="http://schemas.microsoft.com/office/powerpoint/2010/main" val="11199810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normAutofit fontScale="90000"/>
          </a:bodyPr>
          <a:lstStyle/>
          <a:p>
            <a:pPr eaLnBrk="1" hangingPunct="1"/>
            <a:r>
              <a:rPr lang="en-US" sz="4000">
                <a:latin typeface="Arial" charset="0"/>
                <a:cs typeface="Arial" charset="0"/>
              </a:rPr>
              <a:t>Rubrics – Targets/Objectives/Learning Goals</a:t>
            </a:r>
          </a:p>
        </p:txBody>
      </p:sp>
      <p:graphicFrame>
        <p:nvGraphicFramePr>
          <p:cNvPr id="4181" name="Group 85"/>
          <p:cNvGraphicFramePr>
            <a:graphicFrameLocks noGrp="1"/>
          </p:cNvGraphicFramePr>
          <p:nvPr/>
        </p:nvGraphicFramePr>
        <p:xfrm>
          <a:off x="304800" y="1858963"/>
          <a:ext cx="8534400" cy="4746626"/>
        </p:xfrm>
        <a:graphic>
          <a:graphicData uri="http://schemas.openxmlformats.org/drawingml/2006/table">
            <a:tbl>
              <a:tblPr/>
              <a:tblGrid>
                <a:gridCol w="595313"/>
                <a:gridCol w="7939087"/>
              </a:tblGrid>
              <a:tr h="671513">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smtClean="0">
                          <a:ln>
                            <a:noFill/>
                          </a:ln>
                          <a:solidFill>
                            <a:schemeClr val="tx1"/>
                          </a:solidFill>
                          <a:effectLst/>
                          <a:latin typeface="Comic Sans MS" pitchFamily="66" charset="0"/>
                          <a:cs typeface="Times New Roman" pitchFamily="18" charset="0"/>
                        </a:rPr>
                        <a:t>Target/Objective/Learning Goal</a:t>
                      </a:r>
                      <a:endParaRPr kumimoji="0" lang="en-US" sz="32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3B3B3"/>
                    </a:solidFill>
                  </a:tcPr>
                </a:tc>
                <a:tc hMerge="1">
                  <a:txBody>
                    <a:bodyPr/>
                    <a:lstStyle/>
                    <a:p>
                      <a:endParaRPr lang="en-US"/>
                    </a:p>
                  </a:txBody>
                  <a:tcPr/>
                </a:tc>
              </a:tr>
              <a:tr h="1073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smtClean="0">
                          <a:ln>
                            <a:noFill/>
                          </a:ln>
                          <a:solidFill>
                            <a:schemeClr val="tx1"/>
                          </a:solidFill>
                          <a:effectLst/>
                          <a:latin typeface="Comic Sans MS" pitchFamily="66" charset="0"/>
                          <a:cs typeface="Times New Roman" pitchFamily="18" charset="0"/>
                        </a:rPr>
                        <a:t>4</a:t>
                      </a:r>
                      <a:endParaRPr kumimoji="0" lang="en-US" sz="32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smtClean="0">
                          <a:ln>
                            <a:noFill/>
                          </a:ln>
                          <a:solidFill>
                            <a:schemeClr val="tx1"/>
                          </a:solidFill>
                          <a:effectLst/>
                          <a:latin typeface="Comic Sans MS" pitchFamily="66" charset="0"/>
                          <a:cs typeface="Times New Roman" pitchFamily="18" charset="0"/>
                        </a:rPr>
                        <a:t>Apply the learning to complete a task not explicitly taught</a:t>
                      </a:r>
                      <a:endParaRPr kumimoji="0" lang="en-US" sz="32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7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smtClean="0">
                          <a:ln>
                            <a:noFill/>
                          </a:ln>
                          <a:solidFill>
                            <a:schemeClr val="tx1"/>
                          </a:solidFill>
                          <a:effectLst/>
                          <a:latin typeface="Comic Sans MS" pitchFamily="66" charset="0"/>
                          <a:cs typeface="Times New Roman" pitchFamily="18" charset="0"/>
                        </a:rPr>
                        <a:t>3</a:t>
                      </a:r>
                      <a:endParaRPr kumimoji="0" lang="en-US" sz="32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Symbol" pitchFamily="18" charset="2"/>
                        <a:buNone/>
                        <a:tabLst>
                          <a:tab pos="203200" algn="l"/>
                        </a:tabLst>
                      </a:pPr>
                      <a:r>
                        <a:rPr kumimoji="0" lang="en-US" sz="3200" b="0" i="0" u="none" strike="noStrike" cap="none" normalizeH="0" baseline="0" smtClean="0">
                          <a:ln>
                            <a:noFill/>
                          </a:ln>
                          <a:solidFill>
                            <a:schemeClr val="tx1"/>
                          </a:solidFill>
                          <a:effectLst/>
                          <a:latin typeface="Arial" charset="0"/>
                          <a:cs typeface="Arial" charset="0"/>
                        </a:rPr>
                        <a:t>Proficient at the task</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r>
              <a:tr h="671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smtClean="0">
                          <a:ln>
                            <a:noFill/>
                          </a:ln>
                          <a:solidFill>
                            <a:schemeClr val="tx1"/>
                          </a:solidFill>
                          <a:effectLst/>
                          <a:latin typeface="Comic Sans MS" pitchFamily="66" charset="0"/>
                          <a:cs typeface="Times New Roman" pitchFamily="18" charset="0"/>
                        </a:rPr>
                        <a:t>2</a:t>
                      </a:r>
                      <a:endParaRPr kumimoji="0" lang="en-US" sz="32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Symbol" pitchFamily="18" charset="2"/>
                        <a:buNone/>
                        <a:tabLst>
                          <a:tab pos="228600" algn="l"/>
                        </a:tabLst>
                      </a:pPr>
                      <a:r>
                        <a:rPr kumimoji="0" lang="en-US" sz="3200" b="0" i="0" u="none" strike="noStrike" cap="none" normalizeH="0" baseline="0" smtClean="0">
                          <a:ln>
                            <a:noFill/>
                          </a:ln>
                          <a:solidFill>
                            <a:schemeClr val="tx1"/>
                          </a:solidFill>
                          <a:effectLst/>
                          <a:latin typeface="Comic Sans MS" pitchFamily="66" charset="0"/>
                          <a:cs typeface="Times New Roman" pitchFamily="18" charset="0"/>
                        </a:rPr>
                        <a:t>Can do a simpler task</a:t>
                      </a:r>
                      <a:endParaRPr kumimoji="0" lang="en-US" sz="32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66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smtClean="0">
                          <a:ln>
                            <a:noFill/>
                          </a:ln>
                          <a:solidFill>
                            <a:schemeClr val="tx1"/>
                          </a:solidFill>
                          <a:effectLst/>
                          <a:latin typeface="Comic Sans MS" pitchFamily="66" charset="0"/>
                          <a:cs typeface="Times New Roman" pitchFamily="18" charset="0"/>
                        </a:rPr>
                        <a:t>1</a:t>
                      </a:r>
                      <a:endParaRPr kumimoji="0" lang="en-US" sz="32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smtClean="0">
                          <a:ln>
                            <a:noFill/>
                          </a:ln>
                          <a:solidFill>
                            <a:schemeClr val="tx1"/>
                          </a:solidFill>
                          <a:effectLst/>
                          <a:latin typeface="Comic Sans MS" pitchFamily="66" charset="0"/>
                          <a:cs typeface="Times New Roman" pitchFamily="18" charset="0"/>
                        </a:rPr>
                        <a:t>With help, partial success at 2.0 &amp; 3.0 content</a:t>
                      </a:r>
                      <a:endParaRPr kumimoji="0" lang="en-US" sz="32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smtClean="0">
                          <a:ln>
                            <a:noFill/>
                          </a:ln>
                          <a:solidFill>
                            <a:schemeClr val="tx1"/>
                          </a:solidFill>
                          <a:effectLst/>
                          <a:latin typeface="Comic Sans MS" pitchFamily="66" charset="0"/>
                          <a:cs typeface="Times New Roman" pitchFamily="18" charset="0"/>
                        </a:rPr>
                        <a:t>0</a:t>
                      </a:r>
                      <a:endParaRPr kumimoji="0" lang="en-US" sz="32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smtClean="0">
                          <a:ln>
                            <a:noFill/>
                          </a:ln>
                          <a:solidFill>
                            <a:schemeClr val="tx1"/>
                          </a:solidFill>
                          <a:effectLst/>
                          <a:latin typeface="Comic Sans MS" pitchFamily="66" charset="0"/>
                          <a:cs typeface="Times New Roman" pitchFamily="18" charset="0"/>
                        </a:rPr>
                        <a:t>Even with help, no success</a:t>
                      </a:r>
                      <a:endParaRPr kumimoji="0" lang="en-US" sz="32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409891900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4"/>
          <p:cNvSpPr>
            <a:spLocks noGrp="1" noChangeArrowheads="1"/>
          </p:cNvSpPr>
          <p:nvPr>
            <p:ph type="title"/>
          </p:nvPr>
        </p:nvSpPr>
        <p:spPr/>
        <p:txBody>
          <a:bodyPr/>
          <a:lstStyle/>
          <a:p>
            <a:pPr eaLnBrk="1" hangingPunct="1"/>
            <a:r>
              <a:rPr lang="en-US">
                <a:latin typeface="Arial" charset="0"/>
                <a:cs typeface="Arial" charset="0"/>
              </a:rPr>
              <a:t>Rubrics</a:t>
            </a:r>
          </a:p>
        </p:txBody>
      </p:sp>
      <p:pic>
        <p:nvPicPr>
          <p:cNvPr id="131075" name="Picture 5"/>
          <p:cNvPicPr>
            <a:picLocks noChangeAspect="1" noChangeArrowheads="1"/>
          </p:cNvPicPr>
          <p:nvPr/>
        </p:nvPicPr>
        <p:blipFill>
          <a:blip r:embed="rId2">
            <a:extLst>
              <a:ext uri="{28A0092B-C50C-407E-A947-70E740481C1C}">
                <a14:useLocalDpi xmlns:a14="http://schemas.microsoft.com/office/drawing/2010/main" val="0"/>
              </a:ext>
            </a:extLst>
          </a:blip>
          <a:srcRect r="48456"/>
          <a:stretch>
            <a:fillRect/>
          </a:stretch>
        </p:blipFill>
        <p:spPr bwMode="auto">
          <a:xfrm>
            <a:off x="1193800" y="1525588"/>
            <a:ext cx="6254750" cy="4138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98616599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a:t>
            </a:r>
            <a:endParaRPr lang="en-US" dirty="0"/>
          </a:p>
        </p:txBody>
      </p:sp>
      <p:pic>
        <p:nvPicPr>
          <p:cNvPr id="3" name="Picture 2" descr="200235979-00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8523" y="1888512"/>
            <a:ext cx="3493125" cy="3487028"/>
          </a:xfrm>
          <a:prstGeom prst="rect">
            <a:avLst/>
          </a:prstGeom>
        </p:spPr>
      </p:pic>
    </p:spTree>
    <p:extLst>
      <p:ext uri="{BB962C8B-B14F-4D97-AF65-F5344CB8AC3E}">
        <p14:creationId xmlns:p14="http://schemas.microsoft.com/office/powerpoint/2010/main" val="21822860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438917"/>
          </a:xfrm>
        </p:spPr>
        <p:txBody>
          <a:bodyPr>
            <a:normAutofit/>
          </a:bodyPr>
          <a:lstStyle/>
          <a:p>
            <a:r>
              <a:rPr lang="en-US" dirty="0" smtClean="0"/>
              <a:t>M-COMP Administration</a:t>
            </a:r>
            <a:br>
              <a:rPr lang="en-US" dirty="0" smtClean="0"/>
            </a:br>
            <a:r>
              <a:rPr lang="en-US" dirty="0" smtClean="0"/>
              <a:t>(8 minutes)</a:t>
            </a:r>
            <a:endParaRPr lang="en-US" dirty="0"/>
          </a:p>
        </p:txBody>
      </p:sp>
    </p:spTree>
    <p:extLst>
      <p:ext uri="{BB962C8B-B14F-4D97-AF65-F5344CB8AC3E}">
        <p14:creationId xmlns:p14="http://schemas.microsoft.com/office/powerpoint/2010/main" val="42609576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
          <p:cNvSpPr>
            <a:spLocks noGrp="1" noChangeArrowheads="1"/>
          </p:cNvSpPr>
          <p:nvPr>
            <p:ph type="sldNum" sz="quarter" idx="12"/>
          </p:nvPr>
        </p:nvSpPr>
        <p:spPr>
          <a:ln/>
        </p:spPr>
        <p:txBody>
          <a:bodyPr/>
          <a:lstStyle/>
          <a:p>
            <a:fld id="{658DC33D-C157-F34F-B64A-96786C7E249D}" type="slidenum">
              <a:rPr lang="en-US"/>
              <a:pPr/>
              <a:t>28</a:t>
            </a:fld>
            <a:endParaRPr lang="en-US"/>
          </a:p>
        </p:txBody>
      </p:sp>
      <p:sp>
        <p:nvSpPr>
          <p:cNvPr id="72706" name="Text Box 4"/>
          <p:cNvSpPr txBox="1">
            <a:spLocks noChangeArrowheads="1"/>
          </p:cNvSpPr>
          <p:nvPr/>
        </p:nvSpPr>
        <p:spPr bwMode="auto">
          <a:xfrm>
            <a:off x="990600" y="228600"/>
            <a:ext cx="8153400" cy="1047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nSpc>
                <a:spcPct val="85000"/>
              </a:lnSpc>
              <a:spcBef>
                <a:spcPct val="50000"/>
              </a:spcBef>
            </a:pPr>
            <a:r>
              <a:rPr lang="en-US" sz="3600" dirty="0"/>
              <a:t>Math Computation (M</a:t>
            </a:r>
            <a:r>
              <a:rPr lang="en-US" sz="3600" dirty="0" smtClean="0"/>
              <a:t>-COMP) </a:t>
            </a:r>
            <a:r>
              <a:rPr lang="en-US" sz="3600" dirty="0"/>
              <a:t>Administration Directions…..</a:t>
            </a:r>
          </a:p>
        </p:txBody>
      </p:sp>
      <p:sp>
        <p:nvSpPr>
          <p:cNvPr id="72707" name="Line 5"/>
          <p:cNvSpPr>
            <a:spLocks noChangeShapeType="1"/>
          </p:cNvSpPr>
          <p:nvPr/>
        </p:nvSpPr>
        <p:spPr bwMode="auto">
          <a:xfrm>
            <a:off x="1600200" y="914400"/>
            <a:ext cx="754380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708" name="Text Box 4"/>
          <p:cNvSpPr txBox="1">
            <a:spLocks noChangeArrowheads="1"/>
          </p:cNvSpPr>
          <p:nvPr/>
        </p:nvSpPr>
        <p:spPr bwMode="auto">
          <a:xfrm>
            <a:off x="533400" y="1295400"/>
            <a:ext cx="7848600" cy="490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457200" indent="-457200">
              <a:defRPr sz="2400">
                <a:solidFill>
                  <a:schemeClr val="tx1"/>
                </a:solidFill>
                <a:latin typeface="Arial" charset="0"/>
                <a:ea typeface="ＭＳ Ｐゴシック" charset="0"/>
                <a:cs typeface="ＭＳ Ｐゴシック" charset="0"/>
              </a:defRPr>
            </a:lvl1pPr>
            <a:lvl2pPr marL="914400" indent="-457200">
              <a:defRPr sz="2400">
                <a:solidFill>
                  <a:schemeClr val="tx1"/>
                </a:solidFill>
                <a:latin typeface="Arial" charset="0"/>
                <a:ea typeface="ＭＳ Ｐゴシック" charset="0"/>
              </a:defRPr>
            </a:lvl2pPr>
            <a:lvl3pPr marL="1371600" indent="-457200">
              <a:defRPr sz="2400">
                <a:solidFill>
                  <a:schemeClr val="tx1"/>
                </a:solidFill>
                <a:latin typeface="Arial" charset="0"/>
                <a:ea typeface="ＭＳ Ｐゴシック" charset="0"/>
              </a:defRPr>
            </a:lvl3pPr>
            <a:lvl4pPr marL="1828800" indent="-457200">
              <a:defRPr sz="2400">
                <a:solidFill>
                  <a:schemeClr val="tx1"/>
                </a:solidFill>
                <a:latin typeface="Arial" charset="0"/>
                <a:ea typeface="ＭＳ Ｐゴシック" charset="0"/>
              </a:defRPr>
            </a:lvl4pPr>
            <a:lvl5pPr marL="2286000" indent="-457200">
              <a:defRPr sz="2400">
                <a:solidFill>
                  <a:schemeClr val="tx1"/>
                </a:solidFill>
                <a:latin typeface="Arial" charset="0"/>
                <a:ea typeface="ＭＳ Ｐゴシック" charset="0"/>
              </a:defRPr>
            </a:lvl5pPr>
            <a:lvl6pPr marL="2743200" indent="-457200" eaLnBrk="0" fontAlgn="base" hangingPunct="0">
              <a:spcBef>
                <a:spcPct val="0"/>
              </a:spcBef>
              <a:spcAft>
                <a:spcPct val="0"/>
              </a:spcAft>
              <a:defRPr sz="2400">
                <a:solidFill>
                  <a:schemeClr val="tx1"/>
                </a:solidFill>
                <a:latin typeface="Arial" charset="0"/>
                <a:ea typeface="ＭＳ Ｐゴシック" charset="0"/>
              </a:defRPr>
            </a:lvl6pPr>
            <a:lvl7pPr marL="3200400" indent="-457200" eaLnBrk="0" fontAlgn="base" hangingPunct="0">
              <a:spcBef>
                <a:spcPct val="0"/>
              </a:spcBef>
              <a:spcAft>
                <a:spcPct val="0"/>
              </a:spcAft>
              <a:defRPr sz="2400">
                <a:solidFill>
                  <a:schemeClr val="tx1"/>
                </a:solidFill>
                <a:latin typeface="Arial" charset="0"/>
                <a:ea typeface="ＭＳ Ｐゴシック" charset="0"/>
              </a:defRPr>
            </a:lvl7pPr>
            <a:lvl8pPr marL="3657600" indent="-457200" eaLnBrk="0" fontAlgn="base" hangingPunct="0">
              <a:spcBef>
                <a:spcPct val="0"/>
              </a:spcBef>
              <a:spcAft>
                <a:spcPct val="0"/>
              </a:spcAft>
              <a:defRPr sz="2400">
                <a:solidFill>
                  <a:schemeClr val="tx1"/>
                </a:solidFill>
                <a:latin typeface="Arial" charset="0"/>
                <a:ea typeface="ＭＳ Ｐゴシック" charset="0"/>
              </a:defRPr>
            </a:lvl8pPr>
            <a:lvl9pPr marL="4114800" indent="-4572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buFontTx/>
              <a:buAutoNum type="arabicPeriod"/>
            </a:pPr>
            <a:r>
              <a:rPr lang="en-US" sz="1800"/>
              <a:t>Students should have a pencil and cover sheet.</a:t>
            </a:r>
          </a:p>
          <a:p>
            <a:pPr>
              <a:spcBef>
                <a:spcPct val="50000"/>
              </a:spcBef>
              <a:buFontTx/>
              <a:buAutoNum type="arabicPeriod"/>
            </a:pPr>
            <a:r>
              <a:rPr lang="en-US" sz="1800"/>
              <a:t>Say: </a:t>
            </a:r>
            <a:r>
              <a:rPr lang="ja-JP" altLang="en-US" sz="1800" b="1"/>
              <a:t>“</a:t>
            </a:r>
            <a:r>
              <a:rPr lang="en-US" sz="1800" b="1"/>
              <a:t>We</a:t>
            </a:r>
            <a:r>
              <a:rPr lang="ja-JP" altLang="en-US" sz="1800" b="1"/>
              <a:t>’</a:t>
            </a:r>
            <a:r>
              <a:rPr lang="en-US" sz="1800" b="1"/>
              <a:t>re going to take an 8 minute math test.  Read the problems carefully and work each problem in the order presented, starting at the first problem on the page and working across the page from left to right.  Do NOT skip around.</a:t>
            </a:r>
          </a:p>
          <a:p>
            <a:pPr>
              <a:spcBef>
                <a:spcPct val="50000"/>
              </a:spcBef>
            </a:pPr>
            <a:r>
              <a:rPr lang="en-US" sz="1800"/>
              <a:t>       </a:t>
            </a:r>
            <a:r>
              <a:rPr lang="en-US" sz="1800" b="1"/>
              <a:t>If you do not understand how to do a problem, mark it with an X and move on.  Once you have tried all of the problems in order, you may go back to the beginning of the worksheet and try to complete the problems you marked.</a:t>
            </a:r>
          </a:p>
          <a:p>
            <a:pPr>
              <a:spcBef>
                <a:spcPct val="50000"/>
              </a:spcBef>
            </a:pPr>
            <a:r>
              <a:rPr lang="en-US" sz="1800" b="1"/>
              <a:t>	Although you may show your work and use scratch paper if that is helpful for you in working the problems, you may not use calculators or any other aids.</a:t>
            </a:r>
          </a:p>
          <a:p>
            <a:pPr>
              <a:spcBef>
                <a:spcPct val="50000"/>
              </a:spcBef>
            </a:pPr>
            <a:r>
              <a:rPr lang="en-US" sz="1800" b="1"/>
              <a:t>	Keep working until you have completed all of the problems or I tell you to stop.</a:t>
            </a:r>
          </a:p>
          <a:p>
            <a:pPr>
              <a:spcBef>
                <a:spcPct val="50000"/>
              </a:spcBef>
            </a:pPr>
            <a:r>
              <a:rPr lang="en-US" sz="1800" b="1"/>
              <a:t>	Do you have any</a:t>
            </a:r>
            <a:r>
              <a:rPr lang="en-US" sz="1800"/>
              <a:t> </a:t>
            </a:r>
            <a:r>
              <a:rPr lang="en-US" sz="1800" b="1"/>
              <a:t>questions? </a:t>
            </a:r>
            <a:r>
              <a:rPr lang="en-US" sz="1800"/>
              <a:t>(Answer questions &amp; distribute probes.)</a:t>
            </a:r>
          </a:p>
        </p:txBody>
      </p:sp>
    </p:spTree>
    <p:extLst>
      <p:ext uri="{BB962C8B-B14F-4D97-AF65-F5344CB8AC3E}">
        <p14:creationId xmlns:p14="http://schemas.microsoft.com/office/powerpoint/2010/main" val="9088771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sldNum" sz="quarter" idx="12"/>
          </p:nvPr>
        </p:nvSpPr>
        <p:spPr>
          <a:ln/>
        </p:spPr>
        <p:txBody>
          <a:bodyPr/>
          <a:lstStyle/>
          <a:p>
            <a:fld id="{E78DCE42-3108-1E43-895B-6B72789A7CC0}" type="slidenum">
              <a:rPr lang="en-US"/>
              <a:pPr/>
              <a:t>29</a:t>
            </a:fld>
            <a:endParaRPr lang="en-US"/>
          </a:p>
        </p:txBody>
      </p:sp>
      <p:sp>
        <p:nvSpPr>
          <p:cNvPr id="81922" name="Rectangle 2"/>
          <p:cNvSpPr>
            <a:spLocks noGrp="1" noChangeArrowheads="1"/>
          </p:cNvSpPr>
          <p:nvPr>
            <p:ph type="title"/>
          </p:nvPr>
        </p:nvSpPr>
        <p:spPr/>
        <p:txBody>
          <a:bodyPr>
            <a:normAutofit fontScale="90000"/>
          </a:bodyPr>
          <a:lstStyle/>
          <a:p>
            <a:r>
              <a:rPr lang="en-US" dirty="0"/>
              <a:t>Math Computation (M-COMP) Administration Directions…..</a:t>
            </a:r>
            <a:br>
              <a:rPr lang="en-US" dirty="0"/>
            </a:br>
            <a:endParaRPr lang="en-US" dirty="0">
              <a:latin typeface="Arial" charset="0"/>
              <a:ea typeface="ＭＳ Ｐゴシック" charset="0"/>
              <a:cs typeface="ＭＳ Ｐゴシック" charset="0"/>
            </a:endParaRPr>
          </a:p>
        </p:txBody>
      </p:sp>
      <p:sp>
        <p:nvSpPr>
          <p:cNvPr id="81923" name="Rectangle 3"/>
          <p:cNvSpPr>
            <a:spLocks noGrp="1" noChangeArrowheads="1"/>
          </p:cNvSpPr>
          <p:nvPr>
            <p:ph type="body" idx="1"/>
          </p:nvPr>
        </p:nvSpPr>
        <p:spPr/>
        <p:txBody>
          <a:bodyPr/>
          <a:lstStyle/>
          <a:p>
            <a:pPr marL="381000" indent="-381000">
              <a:lnSpc>
                <a:spcPct val="80000"/>
              </a:lnSpc>
              <a:buFont typeface="Wingdings" charset="0"/>
              <a:buNone/>
            </a:pPr>
            <a:r>
              <a:rPr lang="en-US" sz="1400" dirty="0">
                <a:latin typeface="Arial" charset="0"/>
                <a:ea typeface="ＭＳ Ｐゴシック" charset="0"/>
                <a:cs typeface="ＭＳ Ｐゴシック" charset="0"/>
              </a:rPr>
              <a:t>3</a:t>
            </a:r>
            <a:r>
              <a:rPr lang="en-US" sz="1800" dirty="0">
                <a:latin typeface="Arial" charset="0"/>
                <a:ea typeface="ＭＳ Ｐゴシック" charset="0"/>
                <a:cs typeface="ＭＳ Ｐゴシック" charset="0"/>
              </a:rPr>
              <a:t>.   </a:t>
            </a:r>
            <a:r>
              <a:rPr lang="en-US" sz="1800" b="1" dirty="0">
                <a:latin typeface="Arial" charset="0"/>
                <a:ea typeface="ＭＳ Ｐゴシック" charset="0"/>
                <a:cs typeface="ＭＳ Ｐゴシック" charset="0"/>
              </a:rPr>
              <a:t>Here are your tests.  Put your name, your teacher</a:t>
            </a:r>
            <a:r>
              <a:rPr lang="ja-JP" altLang="en-US" sz="1800" b="1" dirty="0">
                <a:latin typeface="Arial" charset="0"/>
                <a:ea typeface="ＭＳ Ｐゴシック" charset="0"/>
                <a:cs typeface="ＭＳ Ｐゴシック" charset="0"/>
              </a:rPr>
              <a:t>’</a:t>
            </a:r>
            <a:r>
              <a:rPr lang="en-US" sz="1800" b="1" dirty="0">
                <a:latin typeface="Arial" charset="0"/>
                <a:ea typeface="ＭＳ Ｐゴシック" charset="0"/>
                <a:cs typeface="ＭＳ Ｐゴシック" charset="0"/>
              </a:rPr>
              <a:t>s name, and the date on each page in the space provided, then turn over the test</a:t>
            </a:r>
            <a:r>
              <a:rPr lang="en-US" sz="1800" dirty="0">
                <a:latin typeface="Arial" charset="0"/>
                <a:ea typeface="ＭＳ Ｐゴシック" charset="0"/>
                <a:cs typeface="ＭＳ Ｐゴシック" charset="0"/>
              </a:rPr>
              <a:t> (face-down). </a:t>
            </a:r>
            <a:r>
              <a:rPr lang="en-US" sz="1800" b="1" dirty="0">
                <a:latin typeface="Arial" charset="0"/>
                <a:ea typeface="ＭＳ Ｐゴシック" charset="0"/>
                <a:cs typeface="ＭＳ Ｐゴシック" charset="0"/>
              </a:rPr>
              <a:t>Do not turn the test back over or start working until I tell you to begin.</a:t>
            </a:r>
            <a:r>
              <a:rPr lang="en-US" sz="1800" dirty="0">
                <a:latin typeface="Arial" charset="0"/>
                <a:ea typeface="ＭＳ Ｐゴシック" charset="0"/>
                <a:cs typeface="ＭＳ Ｐゴシック" charset="0"/>
              </a:rPr>
              <a:t> (Allow time to write their info. on the probe.)</a:t>
            </a:r>
          </a:p>
          <a:p>
            <a:pPr marL="381000" indent="-381000">
              <a:lnSpc>
                <a:spcPct val="80000"/>
              </a:lnSpc>
              <a:buFont typeface="Wingdings" charset="0"/>
              <a:buNone/>
            </a:pPr>
            <a:r>
              <a:rPr lang="en-US" sz="1800" dirty="0">
                <a:latin typeface="Arial" charset="0"/>
                <a:ea typeface="ＭＳ Ｐゴシック" charset="0"/>
                <a:cs typeface="ＭＳ Ｐゴシック" charset="0"/>
              </a:rPr>
              <a:t>      </a:t>
            </a:r>
            <a:r>
              <a:rPr lang="en-US" sz="1800" b="1" dirty="0">
                <a:latin typeface="Arial" charset="0"/>
                <a:ea typeface="ＭＳ Ｐゴシック" charset="0"/>
                <a:cs typeface="ＭＳ Ｐゴシック" charset="0"/>
              </a:rPr>
              <a:t>Begin</a:t>
            </a:r>
            <a:r>
              <a:rPr lang="en-US" sz="1800" dirty="0">
                <a:latin typeface="Arial" charset="0"/>
                <a:ea typeface="ＭＳ Ｐゴシック" charset="0"/>
                <a:cs typeface="ＭＳ Ｐゴシック" charset="0"/>
              </a:rPr>
              <a:t>.</a:t>
            </a:r>
          </a:p>
          <a:p>
            <a:pPr marL="381000" indent="-381000">
              <a:lnSpc>
                <a:spcPct val="80000"/>
              </a:lnSpc>
              <a:buFont typeface="Wingdings" charset="0"/>
              <a:buNone/>
            </a:pPr>
            <a:r>
              <a:rPr lang="en-US" sz="1400" dirty="0">
                <a:latin typeface="Arial" charset="0"/>
                <a:ea typeface="ＭＳ Ｐゴシック" charset="0"/>
                <a:cs typeface="ＭＳ Ｐゴシック" charset="0"/>
              </a:rPr>
              <a:t>4.</a:t>
            </a:r>
            <a:r>
              <a:rPr lang="en-US" sz="1800" dirty="0">
                <a:latin typeface="Arial" charset="0"/>
                <a:ea typeface="ＭＳ Ｐゴシック" charset="0"/>
                <a:cs typeface="ＭＳ Ｐゴシック" charset="0"/>
              </a:rPr>
              <a:t>   If a student asks a question or requests clarification, redirect him or her to the probe and say:  </a:t>
            </a:r>
            <a:r>
              <a:rPr lang="en-US" sz="1800" b="1" dirty="0">
                <a:latin typeface="Arial" charset="0"/>
                <a:ea typeface="ＭＳ Ｐゴシック" charset="0"/>
                <a:cs typeface="ＭＳ Ｐゴシック" charset="0"/>
              </a:rPr>
              <a:t>Read the directions again, and work the problem as best you can.  If you still do not understand the problem or are unable to work it, you may move on to the next question.</a:t>
            </a:r>
          </a:p>
          <a:p>
            <a:pPr marL="381000" indent="-381000">
              <a:lnSpc>
                <a:spcPct val="80000"/>
              </a:lnSpc>
              <a:buFont typeface="Wingdings" charset="0"/>
              <a:buAutoNum type="arabicPeriod" startAt="5"/>
            </a:pPr>
            <a:r>
              <a:rPr lang="en-US" sz="1800" dirty="0">
                <a:latin typeface="Arial" charset="0"/>
                <a:ea typeface="ＭＳ Ｐゴシック" charset="0"/>
                <a:cs typeface="ＭＳ Ｐゴシック" charset="0"/>
              </a:rPr>
              <a:t>If you see a student is skipping ahead without attempting each item, provide the following direction:  </a:t>
            </a:r>
            <a:r>
              <a:rPr lang="en-US" sz="1800" b="1" dirty="0">
                <a:latin typeface="Arial" charset="0"/>
                <a:ea typeface="ＭＳ Ｐゴシック" charset="0"/>
                <a:cs typeface="ＭＳ Ｐゴシック" charset="0"/>
              </a:rPr>
              <a:t>Try to work each problem.  Do not skip around.</a:t>
            </a:r>
          </a:p>
          <a:p>
            <a:pPr marL="381000" indent="-381000">
              <a:lnSpc>
                <a:spcPct val="80000"/>
              </a:lnSpc>
              <a:buFont typeface="Wingdings" charset="0"/>
              <a:buAutoNum type="arabicPeriod" startAt="5"/>
            </a:pPr>
            <a:r>
              <a:rPr lang="en-US" sz="1800" dirty="0">
                <a:latin typeface="Arial" charset="0"/>
                <a:ea typeface="ＭＳ Ｐゴシック" charset="0"/>
                <a:cs typeface="ＭＳ Ｐゴシック" charset="0"/>
              </a:rPr>
              <a:t>When the 8 minutes have elapsed, say:  </a:t>
            </a:r>
            <a:r>
              <a:rPr lang="en-US" sz="1800" b="1" dirty="0">
                <a:latin typeface="Arial" charset="0"/>
                <a:ea typeface="ＭＳ Ｐゴシック" charset="0"/>
                <a:cs typeface="ＭＳ Ｐゴシック" charset="0"/>
              </a:rPr>
              <a:t>Stop and put down your pencil.</a:t>
            </a:r>
            <a:r>
              <a:rPr lang="en-US" sz="1800" dirty="0">
                <a:latin typeface="Arial" charset="0"/>
                <a:ea typeface="ＭＳ Ｐゴシック" charset="0"/>
                <a:cs typeface="ＭＳ Ｐゴシック" charset="0"/>
              </a:rPr>
              <a:t>  </a:t>
            </a:r>
          </a:p>
          <a:p>
            <a:pPr marL="381000" indent="-381000">
              <a:lnSpc>
                <a:spcPct val="80000"/>
              </a:lnSpc>
              <a:buFont typeface="Wingdings" charset="0"/>
              <a:buAutoNum type="arabicPeriod" startAt="5"/>
            </a:pPr>
            <a:r>
              <a:rPr lang="en-US" sz="1800" dirty="0">
                <a:latin typeface="Arial" charset="0"/>
                <a:ea typeface="ＭＳ Ｐゴシック" charset="0"/>
                <a:cs typeface="ＭＳ Ｐゴシック" charset="0"/>
              </a:rPr>
              <a:t>If student continues to work, restate:  </a:t>
            </a:r>
            <a:r>
              <a:rPr lang="en-US" sz="1800" b="1" dirty="0">
                <a:latin typeface="Arial" charset="0"/>
                <a:ea typeface="ＭＳ Ｐゴシック" charset="0"/>
                <a:cs typeface="ＭＳ Ｐゴシック" charset="0"/>
              </a:rPr>
              <a:t>Stop working now and put down your pencil.</a:t>
            </a:r>
          </a:p>
          <a:p>
            <a:pPr marL="381000" indent="-381000">
              <a:lnSpc>
                <a:spcPct val="80000"/>
              </a:lnSpc>
              <a:buFont typeface="Wingdings" charset="0"/>
              <a:buAutoNum type="arabicPeriod" startAt="5"/>
            </a:pPr>
            <a:r>
              <a:rPr lang="en-US" sz="1800" dirty="0">
                <a:latin typeface="Arial" charset="0"/>
                <a:ea typeface="ＭＳ Ｐゴシック" charset="0"/>
                <a:cs typeface="ＭＳ Ｐゴシック" charset="0"/>
              </a:rPr>
              <a:t>Collect probes &amp; proceed to scoring.</a:t>
            </a:r>
          </a:p>
        </p:txBody>
      </p:sp>
    </p:spTree>
    <p:extLst>
      <p:ext uri="{BB962C8B-B14F-4D97-AF65-F5344CB8AC3E}">
        <p14:creationId xmlns:p14="http://schemas.microsoft.com/office/powerpoint/2010/main" val="119626397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02" name="AutoShape 34"/>
          <p:cNvSpPr>
            <a:spLocks noChangeArrowheads="1"/>
          </p:cNvSpPr>
          <p:nvPr/>
        </p:nvSpPr>
        <p:spPr bwMode="auto">
          <a:xfrm>
            <a:off x="552450" y="209550"/>
            <a:ext cx="8169275" cy="1638300"/>
          </a:xfrm>
          <a:prstGeom prst="roundRect">
            <a:avLst>
              <a:gd name="adj" fmla="val 16667"/>
            </a:avLst>
          </a:prstGeom>
          <a:solidFill>
            <a:srgbClr val="000000"/>
          </a:solidFill>
          <a:ln w="88900">
            <a:solidFill>
              <a:srgbClr val="0070C0"/>
            </a:solidFill>
            <a:round/>
            <a:headEnd/>
            <a:tailEnd/>
          </a:ln>
          <a:effectLst>
            <a:outerShdw dist="28398" dir="3806097" algn="ctr" rotWithShape="0">
              <a:srgbClr val="7F7F7F">
                <a:alpha val="50000"/>
              </a:srgbClr>
            </a:outerShdw>
          </a:effectLst>
        </p:spPr>
        <p:txBody>
          <a:bodyPr/>
          <a:lstStyle/>
          <a:p>
            <a:pPr algn="ctr" fontAlgn="auto">
              <a:spcBef>
                <a:spcPts val="0"/>
              </a:spcBef>
              <a:spcAft>
                <a:spcPts val="1000"/>
              </a:spcAft>
              <a:defRPr/>
            </a:pPr>
            <a:r>
              <a:rPr lang="en-US" sz="4000" dirty="0">
                <a:solidFill>
                  <a:srgbClr val="FFFFFF"/>
                </a:solidFill>
                <a:latin typeface="Arial Rounded MT Bold" pitchFamily="34" charset="0"/>
                <a:ea typeface="+mn-ea"/>
              </a:rPr>
              <a:t>Assessment for Learning</a:t>
            </a:r>
          </a:p>
          <a:p>
            <a:pPr algn="ctr" fontAlgn="auto">
              <a:spcBef>
                <a:spcPts val="0"/>
              </a:spcBef>
              <a:spcAft>
                <a:spcPts val="1000"/>
              </a:spcAft>
              <a:defRPr/>
            </a:pPr>
            <a:r>
              <a:rPr lang="en-US" sz="2800" dirty="0">
                <a:solidFill>
                  <a:srgbClr val="FFFFFF"/>
                </a:solidFill>
                <a:latin typeface="Arial Rounded MT Bold" pitchFamily="34" charset="0"/>
                <a:ea typeface="+mn-ea"/>
              </a:rPr>
              <a:t>Five Key Strategies</a:t>
            </a:r>
            <a:endParaRPr lang="en-US" sz="2800" dirty="0">
              <a:latin typeface="+mn-lt"/>
              <a:ea typeface="+mn-ea"/>
            </a:endParaRPr>
          </a:p>
        </p:txBody>
      </p:sp>
      <p:pic>
        <p:nvPicPr>
          <p:cNvPr id="103427" name="Diagram 1"/>
          <p:cNvPicPr>
            <a:picLocks noChangeArrowheads="1"/>
          </p:cNvPicPr>
          <p:nvPr/>
        </p:nvPicPr>
        <p:blipFill>
          <a:blip r:embed="rId3">
            <a:extLst>
              <a:ext uri="{28A0092B-C50C-407E-A947-70E740481C1C}">
                <a14:useLocalDpi xmlns:a14="http://schemas.microsoft.com/office/drawing/2010/main" val="0"/>
              </a:ext>
            </a:extLst>
          </a:blip>
          <a:srcRect t="-14043" b="-14146"/>
          <a:stretch>
            <a:fillRect/>
          </a:stretch>
        </p:blipFill>
        <p:spPr bwMode="auto">
          <a:xfrm>
            <a:off x="466725" y="1771650"/>
            <a:ext cx="8391525"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45144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8146"/>
            <a:ext cx="8229600" cy="1143000"/>
          </a:xfrm>
        </p:spPr>
        <p:txBody>
          <a:bodyPr>
            <a:noAutofit/>
          </a:bodyPr>
          <a:lstStyle/>
          <a:p>
            <a:pPr lvl="1" algn="ctr" defTabSz="457200" rtl="0">
              <a:spcBef>
                <a:spcPct val="0"/>
              </a:spcBef>
            </a:pPr>
            <a:r>
              <a:rPr lang="en-US" sz="3600" dirty="0" smtClean="0"/>
              <a:t>M-CAP Administration</a:t>
            </a:r>
            <a:br>
              <a:rPr lang="en-US" sz="3600" dirty="0" smtClean="0"/>
            </a:br>
            <a:r>
              <a:rPr lang="en-US" sz="3600" dirty="0" smtClean="0">
                <a:latin typeface="Arial" charset="0"/>
                <a:ea typeface="ＭＳ Ｐゴシック" charset="0"/>
              </a:rPr>
              <a:t>(10-minutes)</a:t>
            </a:r>
            <a:br>
              <a:rPr lang="en-US" sz="3600" dirty="0" smtClean="0">
                <a:latin typeface="Arial" charset="0"/>
                <a:ea typeface="ＭＳ Ｐゴシック" charset="0"/>
              </a:rPr>
            </a:br>
            <a:endParaRPr lang="en-US" sz="3600" dirty="0"/>
          </a:p>
        </p:txBody>
      </p:sp>
    </p:spTree>
    <p:extLst>
      <p:ext uri="{BB962C8B-B14F-4D97-AF65-F5344CB8AC3E}">
        <p14:creationId xmlns:p14="http://schemas.microsoft.com/office/powerpoint/2010/main" val="11534425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sldNum" sz="quarter" idx="12"/>
          </p:nvPr>
        </p:nvSpPr>
        <p:spPr>
          <a:ln/>
        </p:spPr>
        <p:txBody>
          <a:bodyPr/>
          <a:lstStyle/>
          <a:p>
            <a:fld id="{E88D4B41-CFAB-3945-82E5-C7B1D7A8EEA5}" type="slidenum">
              <a:rPr lang="en-US"/>
              <a:pPr/>
              <a:t>31</a:t>
            </a:fld>
            <a:endParaRPr lang="en-US"/>
          </a:p>
        </p:txBody>
      </p:sp>
      <p:sp>
        <p:nvSpPr>
          <p:cNvPr id="64514" name="Rectangle 2"/>
          <p:cNvSpPr>
            <a:spLocks noGrp="1" noChangeArrowheads="1"/>
          </p:cNvSpPr>
          <p:nvPr>
            <p:ph type="title"/>
          </p:nvPr>
        </p:nvSpPr>
        <p:spPr/>
        <p:txBody>
          <a:bodyPr>
            <a:normAutofit fontScale="90000"/>
          </a:bodyPr>
          <a:lstStyle/>
          <a:p>
            <a:r>
              <a:rPr lang="en-US" sz="3800">
                <a:latin typeface="Arial" charset="0"/>
                <a:ea typeface="ＭＳ Ｐゴシック" charset="0"/>
                <a:cs typeface="ＭＳ Ｐゴシック" charset="0"/>
              </a:rPr>
              <a:t>M-CAP Standard Administration Directions</a:t>
            </a:r>
          </a:p>
        </p:txBody>
      </p:sp>
      <p:sp>
        <p:nvSpPr>
          <p:cNvPr id="64515" name="Rectangle 3"/>
          <p:cNvSpPr>
            <a:spLocks noGrp="1" noChangeArrowheads="1"/>
          </p:cNvSpPr>
          <p:nvPr>
            <p:ph type="body" idx="1"/>
          </p:nvPr>
        </p:nvSpPr>
        <p:spPr/>
        <p:txBody>
          <a:bodyPr/>
          <a:lstStyle/>
          <a:p>
            <a:pPr marL="609600" indent="-609600">
              <a:lnSpc>
                <a:spcPct val="80000"/>
              </a:lnSpc>
              <a:buFont typeface="Wingdings" charset="0"/>
              <a:buAutoNum type="arabicPeriod"/>
            </a:pPr>
            <a:r>
              <a:rPr lang="en-US" sz="2000" dirty="0">
                <a:latin typeface="Arial" charset="0"/>
                <a:ea typeface="ＭＳ Ｐゴシック" charset="0"/>
                <a:cs typeface="ＭＳ Ｐゴシック" charset="0"/>
              </a:rPr>
              <a:t>Say:  </a:t>
            </a:r>
            <a:r>
              <a:rPr lang="ja-JP" altLang="en-US" sz="2000" b="1" dirty="0">
                <a:latin typeface="Arial" charset="0"/>
                <a:ea typeface="ＭＳ Ｐゴシック" charset="0"/>
                <a:cs typeface="ＭＳ Ｐゴシック" charset="0"/>
              </a:rPr>
              <a:t>“</a:t>
            </a:r>
            <a:r>
              <a:rPr lang="en-US" sz="2000" b="1" dirty="0">
                <a:latin typeface="Arial" charset="0"/>
                <a:ea typeface="ＭＳ Ｐゴシック" charset="0"/>
                <a:cs typeface="ＭＳ Ｐゴシック" charset="0"/>
              </a:rPr>
              <a:t>We</a:t>
            </a:r>
            <a:r>
              <a:rPr lang="ja-JP" altLang="en-US" sz="2000" b="1" dirty="0">
                <a:latin typeface="Arial" charset="0"/>
                <a:ea typeface="ＭＳ Ｐゴシック" charset="0"/>
                <a:cs typeface="ＭＳ Ｐゴシック" charset="0"/>
              </a:rPr>
              <a:t>’</a:t>
            </a:r>
            <a:r>
              <a:rPr lang="en-US" sz="2000" b="1" dirty="0">
                <a:latin typeface="Arial" charset="0"/>
                <a:ea typeface="ＭＳ Ｐゴシック" charset="0"/>
                <a:cs typeface="ＭＳ Ｐゴシック" charset="0"/>
              </a:rPr>
              <a:t>re going to take </a:t>
            </a:r>
            <a:r>
              <a:rPr lang="en-US" sz="2000" b="1" dirty="0" smtClean="0">
                <a:latin typeface="Arial" charset="0"/>
                <a:ea typeface="ＭＳ Ｐゴシック" charset="0"/>
                <a:cs typeface="ＭＳ Ｐゴシック" charset="0"/>
              </a:rPr>
              <a:t>a 10-</a:t>
            </a:r>
            <a:r>
              <a:rPr lang="en-US" sz="2000" b="1" dirty="0">
                <a:latin typeface="Arial" charset="0"/>
                <a:ea typeface="ＭＳ Ｐゴシック" charset="0"/>
                <a:cs typeface="ＭＳ Ｐゴシック" charset="0"/>
              </a:rPr>
              <a:t>minute math test.</a:t>
            </a:r>
            <a:r>
              <a:rPr lang="ja-JP" altLang="en-US" sz="2000" b="1" dirty="0">
                <a:latin typeface="Arial" charset="0"/>
                <a:ea typeface="ＭＳ Ｐゴシック" charset="0"/>
                <a:cs typeface="ＭＳ Ｐゴシック" charset="0"/>
              </a:rPr>
              <a:t>”</a:t>
            </a:r>
            <a:r>
              <a:rPr lang="en-US" sz="2000" dirty="0">
                <a:latin typeface="Arial" charset="0"/>
                <a:ea typeface="ＭＳ Ｐゴシック" charset="0"/>
                <a:cs typeface="ＭＳ Ｐゴシック" charset="0"/>
              </a:rPr>
              <a:t> </a:t>
            </a:r>
            <a:r>
              <a:rPr lang="en-US" sz="2000" dirty="0" smtClean="0">
                <a:latin typeface="Arial" charset="0"/>
                <a:ea typeface="ＭＳ Ｐゴシック" charset="0"/>
                <a:cs typeface="ＭＳ Ｐゴシック" charset="0"/>
              </a:rPr>
              <a:t>(</a:t>
            </a:r>
            <a:r>
              <a:rPr lang="en-US" sz="2000" dirty="0">
                <a:latin typeface="Arial" charset="0"/>
                <a:ea typeface="ＭＳ Ｐゴシック" charset="0"/>
                <a:cs typeface="ＭＳ Ｐゴシック" charset="0"/>
              </a:rPr>
              <a:t>8</a:t>
            </a:r>
            <a:r>
              <a:rPr lang="en-US" sz="2000" dirty="0" smtClean="0">
                <a:latin typeface="Arial" charset="0"/>
                <a:ea typeface="ＭＳ Ｐゴシック" charset="0"/>
                <a:cs typeface="ＭＳ Ｐゴシック" charset="0"/>
              </a:rPr>
              <a:t>-</a:t>
            </a:r>
            <a:r>
              <a:rPr lang="en-US" sz="2000" dirty="0">
                <a:latin typeface="Arial" charset="0"/>
                <a:ea typeface="ＭＳ Ｐゴシック" charset="0"/>
                <a:cs typeface="ＭＳ Ｐゴシック" charset="0"/>
              </a:rPr>
              <a:t>minute for </a:t>
            </a:r>
            <a:r>
              <a:rPr lang="en-US" sz="2000" dirty="0" smtClean="0">
                <a:latin typeface="Arial" charset="0"/>
                <a:ea typeface="ＭＳ Ｐゴシック" charset="0"/>
                <a:cs typeface="ＭＳ Ｐゴシック" charset="0"/>
              </a:rPr>
              <a:t>elementary grades)</a:t>
            </a:r>
            <a:r>
              <a:rPr lang="en-US" sz="2000" dirty="0">
                <a:latin typeface="Arial" charset="0"/>
                <a:ea typeface="ＭＳ Ｐゴシック" charset="0"/>
                <a:cs typeface="ＭＳ Ｐゴシック" charset="0"/>
              </a:rPr>
              <a:t>.</a:t>
            </a:r>
          </a:p>
          <a:p>
            <a:pPr marL="609600" indent="-609600">
              <a:lnSpc>
                <a:spcPct val="80000"/>
              </a:lnSpc>
              <a:buFont typeface="Wingdings" charset="0"/>
              <a:buAutoNum type="arabicPeriod"/>
            </a:pPr>
            <a:r>
              <a:rPr lang="en-US" sz="2000" dirty="0">
                <a:latin typeface="Arial" charset="0"/>
                <a:ea typeface="ＭＳ Ｐゴシック" charset="0"/>
                <a:cs typeface="ＭＳ Ｐゴシック" charset="0"/>
              </a:rPr>
              <a:t>Say: </a:t>
            </a:r>
            <a:r>
              <a:rPr lang="ja-JP" altLang="en-US" sz="2000" b="1" dirty="0">
                <a:latin typeface="Arial" charset="0"/>
                <a:ea typeface="ＭＳ Ｐゴシック" charset="0"/>
                <a:cs typeface="ＭＳ Ｐゴシック" charset="0"/>
              </a:rPr>
              <a:t>“</a:t>
            </a:r>
            <a:r>
              <a:rPr lang="en-US" sz="2000" b="1" dirty="0">
                <a:latin typeface="Arial" charset="0"/>
                <a:ea typeface="ＭＳ Ｐゴシック" charset="0"/>
                <a:cs typeface="ＭＳ Ｐゴシック" charset="0"/>
              </a:rPr>
              <a:t>Read the problems carefully and work each problem in</a:t>
            </a:r>
            <a:r>
              <a:rPr lang="en-US" sz="2000" dirty="0">
                <a:latin typeface="Arial" charset="0"/>
                <a:ea typeface="ＭＳ Ｐゴシック" charset="0"/>
                <a:cs typeface="ＭＳ Ｐゴシック" charset="0"/>
              </a:rPr>
              <a:t> </a:t>
            </a:r>
            <a:r>
              <a:rPr lang="en-US" sz="2000" b="1" dirty="0">
                <a:latin typeface="Arial" charset="0"/>
                <a:ea typeface="ＭＳ Ｐゴシック" charset="0"/>
                <a:cs typeface="ＭＳ Ｐゴシック" charset="0"/>
              </a:rPr>
              <a:t>the order presented.  Do not skip around.</a:t>
            </a:r>
            <a:r>
              <a:rPr lang="ja-JP" altLang="en-US" sz="2000" b="1" dirty="0">
                <a:latin typeface="Arial" charset="0"/>
                <a:ea typeface="ＭＳ Ｐゴシック" charset="0"/>
                <a:cs typeface="ＭＳ Ｐゴシック" charset="0"/>
              </a:rPr>
              <a:t>”</a:t>
            </a:r>
            <a:endParaRPr lang="en-US" sz="2000" b="1" dirty="0">
              <a:latin typeface="Arial" charset="0"/>
              <a:ea typeface="ＭＳ Ｐゴシック" charset="0"/>
              <a:cs typeface="ＭＳ Ｐゴシック" charset="0"/>
            </a:endParaRPr>
          </a:p>
          <a:p>
            <a:pPr marL="609600" indent="-609600">
              <a:lnSpc>
                <a:spcPct val="80000"/>
              </a:lnSpc>
              <a:buFont typeface="Wingdings" charset="0"/>
              <a:buAutoNum type="arabicPeriod"/>
            </a:pPr>
            <a:r>
              <a:rPr lang="en-US" sz="2000" dirty="0">
                <a:latin typeface="Arial" charset="0"/>
                <a:ea typeface="ＭＳ Ｐゴシック" charset="0"/>
                <a:cs typeface="ＭＳ Ｐゴシック" charset="0"/>
              </a:rPr>
              <a:t>Say: </a:t>
            </a:r>
            <a:r>
              <a:rPr lang="ja-JP" altLang="en-US" sz="2000" b="1" dirty="0">
                <a:latin typeface="Arial" charset="0"/>
                <a:ea typeface="ＭＳ Ｐゴシック" charset="0"/>
                <a:cs typeface="ＭＳ Ｐゴシック" charset="0"/>
              </a:rPr>
              <a:t>“</a:t>
            </a:r>
            <a:r>
              <a:rPr lang="en-US" sz="2000" b="1" dirty="0">
                <a:latin typeface="Arial" charset="0"/>
                <a:ea typeface="ＭＳ Ｐゴシック" charset="0"/>
                <a:cs typeface="ＭＳ Ｐゴシック" charset="0"/>
              </a:rPr>
              <a:t>If you do not know how to work a problem, mark it with an </a:t>
            </a:r>
            <a:r>
              <a:rPr lang="ja-JP" altLang="en-US" sz="2000" b="1" dirty="0">
                <a:latin typeface="Arial" charset="0"/>
                <a:ea typeface="ＭＳ Ｐゴシック" charset="0"/>
                <a:cs typeface="ＭＳ Ｐゴシック" charset="0"/>
              </a:rPr>
              <a:t>‘</a:t>
            </a:r>
            <a:r>
              <a:rPr lang="en-US" sz="2000" b="1" dirty="0">
                <a:latin typeface="Arial" charset="0"/>
                <a:ea typeface="ＭＳ Ｐゴシック" charset="0"/>
                <a:cs typeface="ＭＳ Ｐゴシック" charset="0"/>
              </a:rPr>
              <a:t>X</a:t>
            </a:r>
            <a:r>
              <a:rPr lang="ja-JP" altLang="en-US" sz="2000" b="1" dirty="0">
                <a:latin typeface="Arial" charset="0"/>
                <a:ea typeface="ＭＳ Ｐゴシック" charset="0"/>
                <a:cs typeface="ＭＳ Ｐゴシック" charset="0"/>
              </a:rPr>
              <a:t>’</a:t>
            </a:r>
            <a:r>
              <a:rPr lang="en-US" sz="2000" b="1" dirty="0">
                <a:latin typeface="Arial" charset="0"/>
                <a:ea typeface="ＭＳ Ｐゴシック" charset="0"/>
                <a:cs typeface="ＭＳ Ｐゴシック" charset="0"/>
              </a:rPr>
              <a:t> and move on.  Once you have tried all of the problems in order, you may go back to the beginning of the worksheet and try to complete the problems you marked.</a:t>
            </a:r>
            <a:r>
              <a:rPr lang="ja-JP" altLang="en-US" sz="2000" b="1" dirty="0">
                <a:latin typeface="Arial" charset="0"/>
                <a:ea typeface="ＭＳ Ｐゴシック" charset="0"/>
                <a:cs typeface="ＭＳ Ｐゴシック" charset="0"/>
              </a:rPr>
              <a:t>”</a:t>
            </a:r>
            <a:endParaRPr lang="en-US" sz="2000" b="1" dirty="0">
              <a:latin typeface="Arial" charset="0"/>
              <a:ea typeface="ＭＳ Ｐゴシック" charset="0"/>
              <a:cs typeface="ＭＳ Ｐゴシック" charset="0"/>
            </a:endParaRPr>
          </a:p>
          <a:p>
            <a:pPr marL="609600" indent="-609600">
              <a:lnSpc>
                <a:spcPct val="80000"/>
              </a:lnSpc>
              <a:buFont typeface="Wingdings" charset="0"/>
              <a:buAutoNum type="arabicPeriod"/>
            </a:pPr>
            <a:r>
              <a:rPr lang="en-US" sz="2000" dirty="0">
                <a:latin typeface="Arial" charset="0"/>
                <a:ea typeface="ＭＳ Ｐゴシック" charset="0"/>
                <a:cs typeface="ＭＳ Ｐゴシック" charset="0"/>
              </a:rPr>
              <a:t>Say:  </a:t>
            </a:r>
            <a:r>
              <a:rPr lang="ja-JP" altLang="en-US" sz="2000" b="1" dirty="0">
                <a:latin typeface="Arial" charset="0"/>
                <a:ea typeface="ＭＳ Ｐゴシック" charset="0"/>
                <a:cs typeface="ＭＳ Ｐゴシック" charset="0"/>
              </a:rPr>
              <a:t>“</a:t>
            </a:r>
            <a:r>
              <a:rPr lang="en-US" sz="2000" b="1" dirty="0">
                <a:latin typeface="Arial" charset="0"/>
                <a:ea typeface="ＭＳ Ｐゴシック" charset="0"/>
                <a:cs typeface="ＭＳ Ｐゴシック" charset="0"/>
              </a:rPr>
              <a:t>Write the answers to the problems in the blanks.  For multiple choice questions, place the letter (A, B, or C) of the correct answers in the blank.  You do not have to show your work, but you may if that is helpful for you in working the problems.  Keep working until you have completed all of the problems or I tell you to stop.  Do you have any questions?</a:t>
            </a:r>
            <a:r>
              <a:rPr lang="ja-JP" altLang="en-US" sz="2000" b="1" dirty="0">
                <a:latin typeface="Arial" charset="0"/>
                <a:ea typeface="ＭＳ Ｐゴシック" charset="0"/>
                <a:cs typeface="ＭＳ Ｐゴシック" charset="0"/>
              </a:rPr>
              <a:t>”</a:t>
            </a:r>
            <a:r>
              <a:rPr lang="en-US" sz="2000" dirty="0">
                <a:latin typeface="Arial" charset="0"/>
                <a:ea typeface="ＭＳ Ｐゴシック" charset="0"/>
                <a:cs typeface="ＭＳ Ｐゴシック" charset="0"/>
              </a:rPr>
              <a:t> (Answer questions)</a:t>
            </a:r>
          </a:p>
        </p:txBody>
      </p:sp>
    </p:spTree>
    <p:extLst>
      <p:ext uri="{BB962C8B-B14F-4D97-AF65-F5344CB8AC3E}">
        <p14:creationId xmlns:p14="http://schemas.microsoft.com/office/powerpoint/2010/main" val="98902980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sldNum" sz="quarter" idx="12"/>
          </p:nvPr>
        </p:nvSpPr>
        <p:spPr>
          <a:ln/>
        </p:spPr>
        <p:txBody>
          <a:bodyPr/>
          <a:lstStyle/>
          <a:p>
            <a:fld id="{A6FD6ADF-3C45-234B-B37C-D14362BF2F81}" type="slidenum">
              <a:rPr lang="en-US"/>
              <a:pPr/>
              <a:t>32</a:t>
            </a:fld>
            <a:endParaRPr lang="en-US"/>
          </a:p>
        </p:txBody>
      </p:sp>
      <p:sp>
        <p:nvSpPr>
          <p:cNvPr id="66562" name="Rectangle 2"/>
          <p:cNvSpPr>
            <a:spLocks noGrp="1" noChangeArrowheads="1"/>
          </p:cNvSpPr>
          <p:nvPr>
            <p:ph type="title"/>
          </p:nvPr>
        </p:nvSpPr>
        <p:spPr/>
        <p:txBody>
          <a:bodyPr>
            <a:normAutofit fontScale="90000"/>
          </a:bodyPr>
          <a:lstStyle/>
          <a:p>
            <a:r>
              <a:rPr lang="en-US" sz="3800">
                <a:latin typeface="Arial" charset="0"/>
                <a:ea typeface="ＭＳ Ｐゴシック" charset="0"/>
                <a:cs typeface="ＭＳ Ｐゴシック" charset="0"/>
              </a:rPr>
              <a:t>M-CAP Standard Administration Directions</a:t>
            </a:r>
          </a:p>
        </p:txBody>
      </p:sp>
      <p:sp>
        <p:nvSpPr>
          <p:cNvPr id="66563" name="Rectangle 3"/>
          <p:cNvSpPr>
            <a:spLocks noGrp="1" noChangeArrowheads="1"/>
          </p:cNvSpPr>
          <p:nvPr>
            <p:ph type="body" idx="1"/>
          </p:nvPr>
        </p:nvSpPr>
        <p:spPr/>
        <p:txBody>
          <a:bodyPr/>
          <a:lstStyle/>
          <a:p>
            <a:pPr marL="609600" indent="-609600">
              <a:lnSpc>
                <a:spcPct val="80000"/>
              </a:lnSpc>
              <a:buFont typeface="Wingdings" charset="0"/>
              <a:buAutoNum type="arabicPeriod" startAt="5"/>
            </a:pPr>
            <a:r>
              <a:rPr lang="en-US" sz="2000" dirty="0">
                <a:latin typeface="Arial" charset="0"/>
                <a:ea typeface="ＭＳ Ｐゴシック" charset="0"/>
                <a:cs typeface="ＭＳ Ｐゴシック" charset="0"/>
              </a:rPr>
              <a:t>Hand out the probes and say:  </a:t>
            </a:r>
            <a:r>
              <a:rPr lang="ja-JP" altLang="en-US" sz="2000" b="1" dirty="0">
                <a:latin typeface="Arial" charset="0"/>
                <a:ea typeface="ＭＳ Ｐゴシック" charset="0"/>
                <a:cs typeface="ＭＳ Ｐゴシック" charset="0"/>
              </a:rPr>
              <a:t>“</a:t>
            </a:r>
            <a:r>
              <a:rPr lang="en-US" sz="2000" b="1" dirty="0">
                <a:latin typeface="Arial" charset="0"/>
                <a:ea typeface="ＭＳ Ｐゴシック" charset="0"/>
                <a:cs typeface="ＭＳ Ｐゴシック" charset="0"/>
              </a:rPr>
              <a:t>Here are your tests.  Put your name, your teacher</a:t>
            </a:r>
            <a:r>
              <a:rPr lang="ja-JP" altLang="en-US" sz="2000" b="1" dirty="0">
                <a:latin typeface="Arial" charset="0"/>
                <a:ea typeface="ＭＳ Ｐゴシック" charset="0"/>
                <a:cs typeface="ＭＳ Ｐゴシック" charset="0"/>
              </a:rPr>
              <a:t>’</a:t>
            </a:r>
            <a:r>
              <a:rPr lang="en-US" sz="2000" b="1" dirty="0">
                <a:latin typeface="Arial" charset="0"/>
                <a:ea typeface="ＭＳ Ｐゴシック" charset="0"/>
                <a:cs typeface="ＭＳ Ｐゴシック" charset="0"/>
              </a:rPr>
              <a:t>s name, and the date on each page in the space provided.  Do not start working until I tell you to begin.</a:t>
            </a:r>
            <a:r>
              <a:rPr lang="ja-JP" altLang="en-US" sz="2000" b="1" dirty="0">
                <a:latin typeface="Arial" charset="0"/>
                <a:ea typeface="ＭＳ Ｐゴシック" charset="0"/>
                <a:cs typeface="ＭＳ Ｐゴシック" charset="0"/>
              </a:rPr>
              <a:t>”</a:t>
            </a:r>
            <a:r>
              <a:rPr lang="en-US" sz="2000" b="1" dirty="0">
                <a:latin typeface="Arial" charset="0"/>
                <a:ea typeface="ＭＳ Ｐゴシック" charset="0"/>
                <a:cs typeface="ＭＳ Ｐゴシック" charset="0"/>
              </a:rPr>
              <a:t>  </a:t>
            </a:r>
            <a:r>
              <a:rPr lang="en-US" sz="2000" dirty="0">
                <a:latin typeface="Arial" charset="0"/>
                <a:ea typeface="ＭＳ Ｐゴシック" charset="0"/>
                <a:cs typeface="ＭＳ Ｐゴシック" charset="0"/>
              </a:rPr>
              <a:t>(Allow them time to write their information on the probe.)</a:t>
            </a:r>
          </a:p>
          <a:p>
            <a:pPr marL="609600" indent="-609600">
              <a:lnSpc>
                <a:spcPct val="80000"/>
              </a:lnSpc>
              <a:buFont typeface="Wingdings" charset="0"/>
              <a:buAutoNum type="arabicPeriod" startAt="5"/>
            </a:pPr>
            <a:r>
              <a:rPr lang="en-US" sz="2000" dirty="0">
                <a:latin typeface="Arial" charset="0"/>
                <a:ea typeface="ＭＳ Ｐゴシック" charset="0"/>
                <a:cs typeface="ＭＳ Ｐゴシック" charset="0"/>
              </a:rPr>
              <a:t>Say: </a:t>
            </a:r>
            <a:r>
              <a:rPr lang="ja-JP" altLang="en-US" sz="2000" b="1" dirty="0">
                <a:latin typeface="Arial" charset="0"/>
                <a:ea typeface="ＭＳ Ｐゴシック" charset="0"/>
                <a:cs typeface="ＭＳ Ｐゴシック" charset="0"/>
              </a:rPr>
              <a:t>“</a:t>
            </a:r>
            <a:r>
              <a:rPr lang="en-US" sz="2000" b="1" dirty="0">
                <a:latin typeface="Arial" charset="0"/>
                <a:ea typeface="ＭＳ Ｐゴシック" charset="0"/>
                <a:cs typeface="ＭＳ Ｐゴシック" charset="0"/>
              </a:rPr>
              <a:t>Begin.</a:t>
            </a:r>
            <a:r>
              <a:rPr lang="ja-JP" altLang="en-US" sz="2000" b="1" dirty="0">
                <a:latin typeface="Arial" charset="0"/>
                <a:ea typeface="ＭＳ Ｐゴシック" charset="0"/>
                <a:cs typeface="ＭＳ Ｐゴシック" charset="0"/>
              </a:rPr>
              <a:t>”</a:t>
            </a:r>
            <a:endParaRPr lang="en-US" sz="2000" b="1" dirty="0">
              <a:latin typeface="Arial" charset="0"/>
              <a:ea typeface="ＭＳ Ｐゴシック" charset="0"/>
              <a:cs typeface="ＭＳ Ｐゴシック" charset="0"/>
            </a:endParaRPr>
          </a:p>
          <a:p>
            <a:pPr marL="609600" indent="-609600">
              <a:lnSpc>
                <a:spcPct val="80000"/>
              </a:lnSpc>
              <a:buFont typeface="Wingdings" charset="0"/>
              <a:buAutoNum type="arabicPeriod" startAt="5"/>
            </a:pPr>
            <a:r>
              <a:rPr lang="en-US" sz="2000" dirty="0">
                <a:latin typeface="Arial" charset="0"/>
                <a:ea typeface="ＭＳ Ｐゴシック" charset="0"/>
                <a:cs typeface="ＭＳ Ｐゴシック" charset="0"/>
              </a:rPr>
              <a:t>If a student asks a question or requests clarification, redirect him to the probe and say:  </a:t>
            </a:r>
            <a:r>
              <a:rPr lang="ja-JP" altLang="en-US" sz="2000" b="1" dirty="0">
                <a:latin typeface="Arial" charset="0"/>
                <a:ea typeface="ＭＳ Ｐゴシック" charset="0"/>
                <a:cs typeface="ＭＳ Ｐゴシック" charset="0"/>
              </a:rPr>
              <a:t>“</a:t>
            </a:r>
            <a:r>
              <a:rPr lang="en-US" sz="2000" b="1" dirty="0">
                <a:latin typeface="Arial" charset="0"/>
                <a:ea typeface="ＭＳ Ｐゴシック" charset="0"/>
                <a:cs typeface="ＭＳ Ｐゴシック" charset="0"/>
              </a:rPr>
              <a:t>Read the directions again, and work the problem the best you can.  If you still do not understand the problem or are unable to work it, you may move to the next question.</a:t>
            </a:r>
            <a:r>
              <a:rPr lang="ja-JP" altLang="en-US" sz="2000" b="1" dirty="0">
                <a:latin typeface="Arial" charset="0"/>
                <a:ea typeface="ＭＳ Ｐゴシック" charset="0"/>
                <a:cs typeface="ＭＳ Ｐゴシック" charset="0"/>
              </a:rPr>
              <a:t>”</a:t>
            </a:r>
            <a:endParaRPr lang="en-US" sz="2000" b="1" dirty="0">
              <a:latin typeface="Arial" charset="0"/>
              <a:ea typeface="ＭＳ Ｐゴシック" charset="0"/>
              <a:cs typeface="ＭＳ Ｐゴシック" charset="0"/>
            </a:endParaRPr>
          </a:p>
          <a:p>
            <a:pPr marL="609600" indent="-609600">
              <a:lnSpc>
                <a:spcPct val="80000"/>
              </a:lnSpc>
              <a:buFont typeface="Wingdings" charset="0"/>
              <a:buAutoNum type="arabicPeriod" startAt="5"/>
            </a:pPr>
            <a:r>
              <a:rPr lang="en-US" sz="2000" dirty="0">
                <a:latin typeface="Arial" charset="0"/>
                <a:ea typeface="ＭＳ Ｐゴシック" charset="0"/>
                <a:cs typeface="ＭＳ Ｐゴシック" charset="0"/>
              </a:rPr>
              <a:t>When the appropriate time has elapsed </a:t>
            </a:r>
            <a:r>
              <a:rPr lang="en-US" sz="2000" dirty="0" smtClean="0">
                <a:latin typeface="Arial" charset="0"/>
                <a:ea typeface="ＭＳ Ｐゴシック" charset="0"/>
                <a:cs typeface="ＭＳ Ｐゴシック" charset="0"/>
              </a:rPr>
              <a:t>(10 </a:t>
            </a:r>
            <a:r>
              <a:rPr lang="en-US" sz="2000" dirty="0">
                <a:latin typeface="Arial" charset="0"/>
                <a:ea typeface="ＭＳ Ｐゴシック" charset="0"/>
                <a:cs typeface="ＭＳ Ｐゴシック" charset="0"/>
              </a:rPr>
              <a:t>min</a:t>
            </a:r>
            <a:r>
              <a:rPr lang="en-US" sz="2000" dirty="0" smtClean="0">
                <a:latin typeface="Arial" charset="0"/>
                <a:ea typeface="ＭＳ Ｐゴシック" charset="0"/>
                <a:cs typeface="ＭＳ Ｐゴシック" charset="0"/>
              </a:rPr>
              <a:t>.)</a:t>
            </a:r>
            <a:r>
              <a:rPr lang="en-US" sz="2000" dirty="0">
                <a:latin typeface="Arial" charset="0"/>
                <a:ea typeface="ＭＳ Ｐゴシック" charset="0"/>
                <a:cs typeface="ＭＳ Ｐゴシック" charset="0"/>
              </a:rPr>
              <a:t>, say:</a:t>
            </a:r>
            <a:r>
              <a:rPr lang="en-US" sz="2000" b="1" dirty="0">
                <a:latin typeface="Arial" charset="0"/>
                <a:ea typeface="ＭＳ Ｐゴシック" charset="0"/>
                <a:cs typeface="ＭＳ Ｐゴシック" charset="0"/>
              </a:rPr>
              <a:t>  </a:t>
            </a:r>
            <a:r>
              <a:rPr lang="ja-JP" altLang="en-US" sz="2000" b="1" dirty="0">
                <a:latin typeface="Arial" charset="0"/>
                <a:ea typeface="ＭＳ Ｐゴシック" charset="0"/>
                <a:cs typeface="ＭＳ Ｐゴシック" charset="0"/>
              </a:rPr>
              <a:t>“</a:t>
            </a:r>
            <a:r>
              <a:rPr lang="en-US" sz="2000" b="1" dirty="0">
                <a:latin typeface="Arial" charset="0"/>
                <a:ea typeface="ＭＳ Ｐゴシック" charset="0"/>
                <a:cs typeface="ＭＳ Ｐゴシック" charset="0"/>
              </a:rPr>
              <a:t>Stop and put down your pencil.</a:t>
            </a:r>
            <a:r>
              <a:rPr lang="ja-JP" altLang="en-US" sz="2000" b="1" dirty="0">
                <a:latin typeface="Arial" charset="0"/>
                <a:ea typeface="ＭＳ Ｐゴシック" charset="0"/>
                <a:cs typeface="ＭＳ Ｐゴシック" charset="0"/>
              </a:rPr>
              <a:t>”</a:t>
            </a:r>
            <a:r>
              <a:rPr lang="en-US" sz="2000" b="1" dirty="0">
                <a:latin typeface="Arial" charset="0"/>
                <a:ea typeface="ＭＳ Ｐゴシック" charset="0"/>
                <a:cs typeface="ＭＳ Ｐゴシック" charset="0"/>
              </a:rPr>
              <a:t>  </a:t>
            </a:r>
            <a:r>
              <a:rPr lang="en-US" sz="2000" dirty="0">
                <a:latin typeface="Arial" charset="0"/>
                <a:ea typeface="ＭＳ Ｐゴシック" charset="0"/>
                <a:cs typeface="ＭＳ Ｐゴシック" charset="0"/>
              </a:rPr>
              <a:t>If student   continues to work, restate:  </a:t>
            </a:r>
            <a:r>
              <a:rPr lang="ja-JP" altLang="en-US" sz="2000" b="1" dirty="0">
                <a:latin typeface="Arial" charset="0"/>
                <a:ea typeface="ＭＳ Ｐゴシック" charset="0"/>
                <a:cs typeface="ＭＳ Ｐゴシック" charset="0"/>
              </a:rPr>
              <a:t>“</a:t>
            </a:r>
            <a:r>
              <a:rPr lang="en-US" sz="2000" b="1" dirty="0">
                <a:latin typeface="Arial" charset="0"/>
                <a:ea typeface="ＭＳ Ｐゴシック" charset="0"/>
                <a:cs typeface="ＭＳ Ｐゴシック" charset="0"/>
              </a:rPr>
              <a:t>Stop working now and put down your pencil.</a:t>
            </a:r>
            <a:r>
              <a:rPr lang="ja-JP" altLang="en-US" sz="2000" b="1" dirty="0">
                <a:latin typeface="Arial" charset="0"/>
                <a:ea typeface="ＭＳ Ｐゴシック" charset="0"/>
                <a:cs typeface="ＭＳ Ｐゴシック" charset="0"/>
              </a:rPr>
              <a:t>”</a:t>
            </a:r>
            <a:endParaRPr lang="en-US" sz="2000" b="1" dirty="0">
              <a:latin typeface="Arial" charset="0"/>
              <a:ea typeface="ＭＳ Ｐゴシック" charset="0"/>
              <a:cs typeface="ＭＳ Ｐゴシック" charset="0"/>
            </a:endParaRPr>
          </a:p>
          <a:p>
            <a:pPr marL="609600" indent="-609600">
              <a:lnSpc>
                <a:spcPct val="80000"/>
              </a:lnSpc>
              <a:buFont typeface="Wingdings" charset="0"/>
              <a:buAutoNum type="arabicPeriod" startAt="5"/>
            </a:pPr>
            <a:r>
              <a:rPr lang="en-US" sz="2000" dirty="0">
                <a:latin typeface="Arial" charset="0"/>
                <a:ea typeface="ＭＳ Ｐゴシック" charset="0"/>
                <a:cs typeface="ＭＳ Ｐゴシック" charset="0"/>
              </a:rPr>
              <a:t>Collect the probe and proceed to scoring.</a:t>
            </a:r>
          </a:p>
        </p:txBody>
      </p:sp>
    </p:spTree>
    <p:extLst>
      <p:ext uri="{BB962C8B-B14F-4D97-AF65-F5344CB8AC3E}">
        <p14:creationId xmlns:p14="http://schemas.microsoft.com/office/powerpoint/2010/main" val="36969396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sldNum" sz="quarter" idx="12"/>
          </p:nvPr>
        </p:nvSpPr>
        <p:spPr>
          <a:ln/>
        </p:spPr>
        <p:txBody>
          <a:bodyPr/>
          <a:lstStyle/>
          <a:p>
            <a:fld id="{CB2CE725-D25A-1341-A82D-5B15459BDEA6}" type="slidenum">
              <a:rPr lang="en-US"/>
              <a:pPr/>
              <a:t>33</a:t>
            </a:fld>
            <a:endParaRPr lang="en-US"/>
          </a:p>
        </p:txBody>
      </p:sp>
      <p:sp>
        <p:nvSpPr>
          <p:cNvPr id="65538" name="Rectangle 2"/>
          <p:cNvSpPr>
            <a:spLocks noGrp="1" noChangeArrowheads="1"/>
          </p:cNvSpPr>
          <p:nvPr>
            <p:ph type="title"/>
          </p:nvPr>
        </p:nvSpPr>
        <p:spPr/>
        <p:txBody>
          <a:bodyPr/>
          <a:lstStyle/>
          <a:p>
            <a:r>
              <a:rPr lang="en-US">
                <a:latin typeface="Arial" charset="0"/>
                <a:ea typeface="ＭＳ Ｐゴシック" charset="0"/>
                <a:cs typeface="ＭＳ Ｐゴシック" charset="0"/>
              </a:rPr>
              <a:t>M-CAP Scoring</a:t>
            </a:r>
          </a:p>
        </p:txBody>
      </p:sp>
      <p:sp>
        <p:nvSpPr>
          <p:cNvPr id="65539" name="Rectangle 3"/>
          <p:cNvSpPr>
            <a:spLocks noGrp="1" noChangeArrowheads="1"/>
          </p:cNvSpPr>
          <p:nvPr>
            <p:ph type="body" idx="1"/>
          </p:nvPr>
        </p:nvSpPr>
        <p:spPr/>
        <p:txBody>
          <a:bodyPr/>
          <a:lstStyle/>
          <a:p>
            <a:pPr>
              <a:lnSpc>
                <a:spcPct val="90000"/>
              </a:lnSpc>
            </a:pPr>
            <a:r>
              <a:rPr lang="en-US" sz="2400">
                <a:latin typeface="Arial" charset="0"/>
                <a:ea typeface="ＭＳ Ｐゴシック" charset="0"/>
                <a:cs typeface="ＭＳ Ｐゴシック" charset="0"/>
              </a:rPr>
              <a:t>Each problem either receives full credit or no credit.</a:t>
            </a:r>
          </a:p>
          <a:p>
            <a:pPr>
              <a:lnSpc>
                <a:spcPct val="90000"/>
              </a:lnSpc>
            </a:pPr>
            <a:r>
              <a:rPr lang="en-US" sz="2400">
                <a:latin typeface="Arial" charset="0"/>
                <a:ea typeface="ＭＳ Ｐゴシック" charset="0"/>
                <a:cs typeface="ＭＳ Ｐゴシック" charset="0"/>
              </a:rPr>
              <a:t>Be sure to use the scoring key and total the points at the bottom.</a:t>
            </a:r>
          </a:p>
          <a:p>
            <a:pPr>
              <a:lnSpc>
                <a:spcPct val="90000"/>
              </a:lnSpc>
            </a:pPr>
            <a:r>
              <a:rPr lang="en-US" sz="2400">
                <a:latin typeface="Arial" charset="0"/>
                <a:ea typeface="ＭＳ Ｐゴシック" charset="0"/>
                <a:cs typeface="ＭＳ Ｐゴシック" charset="0"/>
              </a:rPr>
              <a:t>Monitor students closely to make sure they are working the problems in order and not skipping around.</a:t>
            </a:r>
          </a:p>
          <a:p>
            <a:pPr>
              <a:lnSpc>
                <a:spcPct val="90000"/>
              </a:lnSpc>
            </a:pPr>
            <a:r>
              <a:rPr lang="en-US" sz="2400">
                <a:latin typeface="Arial" charset="0"/>
                <a:ea typeface="ＭＳ Ｐゴシック" charset="0"/>
                <a:cs typeface="ＭＳ Ｐゴシック" charset="0"/>
              </a:rPr>
              <a:t>Although alternative acceptable responses are given in the Answer Key for many items, credit may be given for a clearly correct response conveyed in a manner other than the one indicated; this is where the examiner must rely on best practices and professional judgment.  </a:t>
            </a:r>
          </a:p>
        </p:txBody>
      </p:sp>
    </p:spTree>
    <p:extLst>
      <p:ext uri="{BB962C8B-B14F-4D97-AF65-F5344CB8AC3E}">
        <p14:creationId xmlns:p14="http://schemas.microsoft.com/office/powerpoint/2010/main" val="309774181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a:xfrm>
            <a:off x="152399" y="-90488"/>
            <a:ext cx="8417411" cy="1690688"/>
          </a:xfrm>
        </p:spPr>
        <p:txBody>
          <a:bodyPr>
            <a:normAutofit/>
          </a:bodyPr>
          <a:lstStyle/>
          <a:p>
            <a:r>
              <a:rPr lang="en-US" dirty="0">
                <a:latin typeface="Arial" charset="0"/>
                <a:ea typeface="ＭＳ Ｐゴシック" charset="0"/>
              </a:rPr>
              <a:t>Ferreting Out Formative Assessment</a:t>
            </a:r>
          </a:p>
        </p:txBody>
      </p:sp>
      <p:sp>
        <p:nvSpPr>
          <p:cNvPr id="34818" name="Rectangle 3"/>
          <p:cNvSpPr>
            <a:spLocks noGrp="1" noChangeArrowheads="1"/>
          </p:cNvSpPr>
          <p:nvPr>
            <p:ph type="body" idx="1"/>
          </p:nvPr>
        </p:nvSpPr>
        <p:spPr/>
        <p:txBody>
          <a:bodyPr/>
          <a:lstStyle/>
          <a:p>
            <a:pPr>
              <a:buFontTx/>
              <a:buNone/>
            </a:pPr>
            <a:r>
              <a:rPr lang="en-US">
                <a:latin typeface="Arial" charset="0"/>
                <a:ea typeface="ＭＳ Ｐゴシック" charset="0"/>
              </a:rPr>
              <a:t>TEACHERS-IN-ACTION VIGNETTES</a:t>
            </a:r>
          </a:p>
          <a:p>
            <a:pPr>
              <a:buFontTx/>
              <a:buNone/>
            </a:pPr>
            <a:endParaRPr lang="en-US">
              <a:latin typeface="Arial" charset="0"/>
              <a:ea typeface="ＭＳ Ｐゴシック" charset="0"/>
            </a:endParaRPr>
          </a:p>
          <a:p>
            <a:pPr>
              <a:buFontTx/>
              <a:buNone/>
            </a:pPr>
            <a:r>
              <a:rPr lang="en-US">
                <a:latin typeface="Arial" charset="0"/>
                <a:ea typeface="ＭＳ Ｐゴシック" charset="0"/>
              </a:rPr>
              <a:t>Individually decide whether five teachers-in-action are using formative assessment practices.</a:t>
            </a:r>
          </a:p>
          <a:p>
            <a:pPr>
              <a:buFontTx/>
              <a:buNone/>
            </a:pPr>
            <a:endParaRPr lang="en-US">
              <a:latin typeface="Arial" charset="0"/>
              <a:ea typeface="ＭＳ Ｐゴシック" charset="0"/>
            </a:endParaRPr>
          </a:p>
          <a:p>
            <a:pPr>
              <a:buFontTx/>
              <a:buNone/>
            </a:pPr>
            <a:endParaRPr lang="en-US">
              <a:latin typeface="Arial" charset="0"/>
              <a:ea typeface="ＭＳ Ｐゴシック" charset="0"/>
            </a:endParaRPr>
          </a:p>
        </p:txBody>
      </p:sp>
      <p:pic>
        <p:nvPicPr>
          <p:cNvPr id="1025" name="Picture 1" descr="MCAN00087_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562564" y="684738"/>
            <a:ext cx="1270482" cy="91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20321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Arial" charset="0"/>
                <a:ea typeface="ＭＳ Ｐゴシック" charset="0"/>
              </a:rPr>
              <a:t>Ferreting Out Formative Assessment</a:t>
            </a:r>
            <a:endParaRPr lang="en-US" dirty="0"/>
          </a:p>
        </p:txBody>
      </p:sp>
      <p:sp>
        <p:nvSpPr>
          <p:cNvPr id="3" name="Content Placeholder 2"/>
          <p:cNvSpPr>
            <a:spLocks noGrp="1"/>
          </p:cNvSpPr>
          <p:nvPr>
            <p:ph idx="1"/>
          </p:nvPr>
        </p:nvSpPr>
        <p:spPr/>
        <p:txBody>
          <a:bodyPr/>
          <a:lstStyle/>
          <a:p>
            <a:endParaRPr lang="en-US" dirty="0" smtClean="0">
              <a:ea typeface="ＭＳ Ｐゴシック" charset="0"/>
            </a:endParaRPr>
          </a:p>
          <a:p>
            <a:r>
              <a:rPr lang="en-US" dirty="0" smtClean="0">
                <a:ea typeface="ＭＳ Ｐゴシック" charset="0"/>
              </a:rPr>
              <a:t>Are </a:t>
            </a:r>
            <a:r>
              <a:rPr lang="en-US" dirty="0">
                <a:ea typeface="ＭＳ Ｐゴシック" charset="0"/>
              </a:rPr>
              <a:t>there any </a:t>
            </a:r>
            <a:r>
              <a:rPr lang="en-US" dirty="0" smtClean="0">
                <a:ea typeface="ＭＳ Ｐゴシック" charset="0"/>
              </a:rPr>
              <a:t>misunderstandings, reflections, or questions about </a:t>
            </a:r>
            <a:r>
              <a:rPr lang="en-US" dirty="0">
                <a:ea typeface="ＭＳ Ｐゴシック" charset="0"/>
              </a:rPr>
              <a:t>formative </a:t>
            </a:r>
            <a:r>
              <a:rPr lang="en-US" dirty="0" smtClean="0">
                <a:ea typeface="ＭＳ Ｐゴシック" charset="0"/>
              </a:rPr>
              <a:t>assessment? </a:t>
            </a:r>
            <a:endParaRPr lang="en-US" dirty="0"/>
          </a:p>
        </p:txBody>
      </p:sp>
      <p:pic>
        <p:nvPicPr>
          <p:cNvPr id="4" name="Picture 1" descr="MCAN00087_0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562564" y="684738"/>
            <a:ext cx="1270482" cy="91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86477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Professional Reflection  &amp; Analysis Discussion #1</a:t>
            </a:r>
            <a:r>
              <a:rPr lang="en-US" dirty="0"/>
              <a:t> </a:t>
            </a:r>
          </a:p>
        </p:txBody>
      </p:sp>
      <p:sp>
        <p:nvSpPr>
          <p:cNvPr id="3" name="Content Placeholder 2"/>
          <p:cNvSpPr>
            <a:spLocks noGrp="1"/>
          </p:cNvSpPr>
          <p:nvPr>
            <p:ph idx="1"/>
          </p:nvPr>
        </p:nvSpPr>
        <p:spPr/>
        <p:txBody>
          <a:bodyPr>
            <a:normAutofit fontScale="92500"/>
          </a:bodyPr>
          <a:lstStyle/>
          <a:p>
            <a:pPr marL="0" indent="0">
              <a:buNone/>
            </a:pPr>
            <a:r>
              <a:rPr lang="en-US" dirty="0" smtClean="0"/>
              <a:t>As a group, choose one of these topic choices:</a:t>
            </a:r>
          </a:p>
          <a:p>
            <a:r>
              <a:rPr lang="en-US" dirty="0" smtClean="0"/>
              <a:t>Formative assessment: What it is, what it isn’t</a:t>
            </a:r>
          </a:p>
          <a:p>
            <a:r>
              <a:rPr lang="en-US" dirty="0" smtClean="0"/>
              <a:t>Formative assessment strategies</a:t>
            </a:r>
          </a:p>
          <a:p>
            <a:r>
              <a:rPr lang="en-US" smtClean="0"/>
              <a:t>Formative vs. </a:t>
            </a:r>
            <a:r>
              <a:rPr lang="en-US" dirty="0" smtClean="0"/>
              <a:t>Summative assessment</a:t>
            </a:r>
          </a:p>
          <a:p>
            <a:r>
              <a:rPr lang="en-US" dirty="0" smtClean="0"/>
              <a:t>“Big ideas” from classes 1 &amp; 2</a:t>
            </a:r>
          </a:p>
          <a:p>
            <a:pPr marL="0" indent="0">
              <a:buNone/>
            </a:pPr>
            <a:endParaRPr lang="en-US" dirty="0"/>
          </a:p>
          <a:p>
            <a:pPr marL="0" indent="0">
              <a:buNone/>
            </a:pPr>
            <a:r>
              <a:rPr lang="en-US" dirty="0" smtClean="0"/>
              <a:t>*Write notes in your math journal &amp; complete the group summary sheet to turn in to your facilitators.</a:t>
            </a:r>
          </a:p>
          <a:p>
            <a:endParaRPr lang="en-US" dirty="0" smtClean="0"/>
          </a:p>
          <a:p>
            <a:endParaRPr lang="en-US" dirty="0"/>
          </a:p>
        </p:txBody>
      </p:sp>
    </p:spTree>
    <p:extLst>
      <p:ext uri="{BB962C8B-B14F-4D97-AF65-F5344CB8AC3E}">
        <p14:creationId xmlns:p14="http://schemas.microsoft.com/office/powerpoint/2010/main" val="31791490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2480" y="2174239"/>
            <a:ext cx="4701440" cy="665477"/>
          </a:xfrm>
        </p:spPr>
        <p:txBody>
          <a:bodyPr>
            <a:normAutofit fontScale="90000"/>
          </a:bodyPr>
          <a:lstStyle/>
          <a:p>
            <a:r>
              <a:rPr lang="en-US" dirty="0" smtClean="0"/>
              <a:t>Exit Slip</a:t>
            </a:r>
            <a:endParaRPr lang="en-US" dirty="0"/>
          </a:p>
        </p:txBody>
      </p:sp>
      <p:pic>
        <p:nvPicPr>
          <p:cNvPr id="4" name="Content Placeholder 3"/>
          <p:cNvPicPr>
            <a:picLocks noGrp="1" noChangeAspect="1"/>
          </p:cNvPicPr>
          <p:nvPr>
            <p:ph idx="1"/>
          </p:nvPr>
        </p:nvPicPr>
        <p:blipFill>
          <a:blip r:embed="rId2"/>
          <a:srcRect l="-64220" r="-64220"/>
          <a:stretch>
            <a:fillRect/>
          </a:stretch>
        </p:blipFill>
        <p:spPr>
          <a:xfrm>
            <a:off x="-548637" y="436563"/>
            <a:ext cx="5167036" cy="2734004"/>
          </a:xfrm>
        </p:spPr>
      </p:pic>
      <p:sp>
        <p:nvSpPr>
          <p:cNvPr id="5" name="TextBox 4"/>
          <p:cNvSpPr txBox="1"/>
          <p:nvPr/>
        </p:nvSpPr>
        <p:spPr>
          <a:xfrm>
            <a:off x="2049101" y="3727448"/>
            <a:ext cx="5138596" cy="2308324"/>
          </a:xfrm>
          <a:prstGeom prst="rect">
            <a:avLst/>
          </a:prstGeom>
          <a:noFill/>
        </p:spPr>
        <p:txBody>
          <a:bodyPr wrap="square" rtlCol="0">
            <a:spAutoFit/>
          </a:bodyPr>
          <a:lstStyle/>
          <a:p>
            <a:r>
              <a:rPr lang="en-US" sz="3600" dirty="0" smtClean="0"/>
              <a:t>Turn in your completed group summary of the</a:t>
            </a:r>
          </a:p>
          <a:p>
            <a:r>
              <a:rPr lang="en-US" sz="3600" dirty="0"/>
              <a:t>Professional Reflection  &amp; Analysis Discussion #1 </a:t>
            </a:r>
            <a:endParaRPr lang="en-US" sz="3600" dirty="0" smtClean="0"/>
          </a:p>
        </p:txBody>
      </p:sp>
    </p:spTree>
    <p:extLst>
      <p:ext uri="{BB962C8B-B14F-4D97-AF65-F5344CB8AC3E}">
        <p14:creationId xmlns:p14="http://schemas.microsoft.com/office/powerpoint/2010/main" val="37143619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3"/>
          <p:cNvSpPr>
            <a:spLocks noGrp="1"/>
          </p:cNvSpPr>
          <p:nvPr>
            <p:ph type="title"/>
          </p:nvPr>
        </p:nvSpPr>
        <p:spPr>
          <a:xfrm>
            <a:off x="0" y="152400"/>
            <a:ext cx="9144000" cy="792163"/>
          </a:xfrm>
        </p:spPr>
        <p:txBody>
          <a:bodyPr>
            <a:normAutofit fontScale="90000"/>
          </a:bodyPr>
          <a:lstStyle/>
          <a:p>
            <a:pPr eaLnBrk="1" hangingPunct="1"/>
            <a:r>
              <a:rPr lang="en-US" sz="3600" dirty="0">
                <a:latin typeface="Arial" charset="0"/>
              </a:rPr>
              <a:t>7 Basic Assumptions of </a:t>
            </a:r>
            <a:r>
              <a:rPr lang="en-US" sz="3600" dirty="0" smtClean="0">
                <a:latin typeface="Arial" charset="0"/>
              </a:rPr>
              <a:t/>
            </a:r>
            <a:br>
              <a:rPr lang="en-US" sz="3600" dirty="0" smtClean="0">
                <a:latin typeface="Arial" charset="0"/>
              </a:rPr>
            </a:br>
            <a:r>
              <a:rPr lang="en-US" sz="3600" dirty="0" smtClean="0">
                <a:latin typeface="Arial" charset="0"/>
              </a:rPr>
              <a:t>Classroom </a:t>
            </a:r>
            <a:r>
              <a:rPr lang="en-US" sz="3600" dirty="0">
                <a:latin typeface="Arial" charset="0"/>
              </a:rPr>
              <a:t>Assessment</a:t>
            </a:r>
          </a:p>
        </p:txBody>
      </p:sp>
      <p:sp>
        <p:nvSpPr>
          <p:cNvPr id="104451" name="Content Placeholder 4"/>
          <p:cNvSpPr>
            <a:spLocks noGrp="1"/>
          </p:cNvSpPr>
          <p:nvPr>
            <p:ph sz="quarter" idx="4294967295"/>
          </p:nvPr>
        </p:nvSpPr>
        <p:spPr>
          <a:xfrm>
            <a:off x="381000" y="1143000"/>
            <a:ext cx="4114800" cy="5029200"/>
          </a:xfrm>
          <a:prstGeom prst="rect">
            <a:avLst/>
          </a:prstGeom>
        </p:spPr>
        <p:txBody>
          <a:bodyPr>
            <a:normAutofit lnSpcReduction="10000"/>
          </a:bodyPr>
          <a:lstStyle/>
          <a:p>
            <a:pPr marL="231775" indent="-231775" eaLnBrk="1" hangingPunct="1">
              <a:buFontTx/>
              <a:buAutoNum type="arabicPeriod"/>
            </a:pPr>
            <a:r>
              <a:rPr lang="en-US" sz="1600" dirty="0">
                <a:latin typeface="Arial" charset="0"/>
                <a:cs typeface="Arial" charset="0"/>
              </a:rPr>
              <a:t>The quality of student learning is directly, although not exclusively, related to the quality of teaching.</a:t>
            </a:r>
          </a:p>
          <a:p>
            <a:pPr marL="231775" indent="-231775" eaLnBrk="1" hangingPunct="1">
              <a:buFontTx/>
              <a:buAutoNum type="arabicPeriod"/>
            </a:pPr>
            <a:r>
              <a:rPr lang="en-US" sz="1600" dirty="0">
                <a:latin typeface="Arial" charset="0"/>
                <a:cs typeface="Arial" charset="0"/>
              </a:rPr>
              <a:t>To improve their effectiveness, teachers need first to make their goals and objectives explicit and then to get specific, comprehensible feedback on the extent to which they are achieving those goals and objectives</a:t>
            </a:r>
          </a:p>
          <a:p>
            <a:pPr marL="231775" indent="-231775" eaLnBrk="1" hangingPunct="1">
              <a:buFontTx/>
              <a:buAutoNum type="arabicPeriod" startAt="3"/>
            </a:pPr>
            <a:r>
              <a:rPr lang="en-US" sz="1600" dirty="0">
                <a:latin typeface="Arial" charset="0"/>
                <a:cs typeface="Arial" charset="0"/>
              </a:rPr>
              <a:t>To improve their learning, students need to receive appropriate and focused feedback early and often; they also need to learn how to assess their own learning.   (students need opportunities to give and get feedback on their learning before they are evaluated for grades)</a:t>
            </a:r>
          </a:p>
          <a:p>
            <a:pPr marL="231775" indent="-231775" eaLnBrk="1" hangingPunct="1">
              <a:buFontTx/>
              <a:buAutoNum type="arabicPeriod" startAt="3"/>
            </a:pPr>
            <a:endParaRPr lang="en-US" sz="1800" dirty="0">
              <a:latin typeface="Arial" charset="0"/>
              <a:cs typeface="Arial" charset="0"/>
            </a:endParaRPr>
          </a:p>
          <a:p>
            <a:pPr marL="231775" indent="-231775" eaLnBrk="1" hangingPunct="1">
              <a:buFontTx/>
              <a:buNone/>
            </a:pPr>
            <a:r>
              <a:rPr lang="en-US" sz="1400" u="sng" dirty="0">
                <a:latin typeface="Arial" charset="0"/>
              </a:rPr>
              <a:t>Classroom Assessment Techniques:  A Handbook for </a:t>
            </a:r>
            <a:r>
              <a:rPr lang="en-US" sz="1400" u="sng" dirty="0" smtClean="0">
                <a:latin typeface="Arial" charset="0"/>
              </a:rPr>
              <a:t>Teachers</a:t>
            </a:r>
            <a:r>
              <a:rPr lang="en-US" sz="1400" dirty="0" smtClean="0">
                <a:latin typeface="Arial" charset="0"/>
              </a:rPr>
              <a:t>  </a:t>
            </a:r>
            <a:r>
              <a:rPr lang="en-US" sz="1400" dirty="0">
                <a:latin typeface="Arial" charset="0"/>
              </a:rPr>
              <a:t>Angelo and Cross</a:t>
            </a:r>
            <a:endParaRPr lang="en-US" sz="1400" u="sng" dirty="0">
              <a:latin typeface="Arial" charset="0"/>
              <a:cs typeface="Arial" charset="0"/>
            </a:endParaRPr>
          </a:p>
          <a:p>
            <a:pPr marL="231775" indent="-231775" eaLnBrk="1" hangingPunct="1">
              <a:buFontTx/>
              <a:buNone/>
            </a:pPr>
            <a:endParaRPr lang="en-US" sz="1200" dirty="0">
              <a:latin typeface="Arial" charset="0"/>
              <a:cs typeface="Arial" charset="0"/>
            </a:endParaRPr>
          </a:p>
          <a:p>
            <a:pPr marL="231775" indent="-231775" eaLnBrk="1" hangingPunct="1">
              <a:buFontTx/>
              <a:buNone/>
            </a:pPr>
            <a:endParaRPr lang="en-US" sz="1800" dirty="0">
              <a:latin typeface="Arial" charset="0"/>
            </a:endParaRPr>
          </a:p>
        </p:txBody>
      </p:sp>
      <p:sp>
        <p:nvSpPr>
          <p:cNvPr id="104452" name="Content Placeholder 5"/>
          <p:cNvSpPr>
            <a:spLocks noGrp="1"/>
          </p:cNvSpPr>
          <p:nvPr>
            <p:ph sz="quarter" idx="4294967295"/>
          </p:nvPr>
        </p:nvSpPr>
        <p:spPr>
          <a:xfrm>
            <a:off x="4648200" y="1143000"/>
            <a:ext cx="4419600" cy="5334000"/>
          </a:xfrm>
          <a:prstGeom prst="rect">
            <a:avLst/>
          </a:prstGeom>
        </p:spPr>
        <p:txBody>
          <a:bodyPr/>
          <a:lstStyle/>
          <a:p>
            <a:pPr marL="225425" indent="-225425" eaLnBrk="1" hangingPunct="1">
              <a:buFontTx/>
              <a:buAutoNum type="arabicPeriod" startAt="4"/>
            </a:pPr>
            <a:r>
              <a:rPr lang="en-US" sz="1600">
                <a:latin typeface="Arial" charset="0"/>
                <a:cs typeface="Arial" charset="0"/>
              </a:rPr>
              <a:t>The type of assessment most likely to improve teaching and learning is that conducted by faculty to answer questions they themselves have formulated in response to issues or problems in their own teaching.</a:t>
            </a:r>
          </a:p>
          <a:p>
            <a:pPr marL="225425" indent="-225425" eaLnBrk="1" hangingPunct="1">
              <a:buFontTx/>
              <a:buAutoNum type="arabicPeriod" startAt="4"/>
            </a:pPr>
            <a:r>
              <a:rPr lang="en-US" sz="1600">
                <a:latin typeface="Arial" charset="0"/>
                <a:cs typeface="Arial" charset="0"/>
              </a:rPr>
              <a:t>Systematic inquiry and intellectual challenge are powerful sources of motivation, growth, and renewal for college teachers, and Classroom Assessment can provide such challenge.</a:t>
            </a:r>
          </a:p>
          <a:p>
            <a:pPr marL="225425" indent="-225425" eaLnBrk="1" hangingPunct="1">
              <a:buFontTx/>
              <a:buAutoNum type="arabicPeriod" startAt="4"/>
            </a:pPr>
            <a:r>
              <a:rPr lang="en-US" sz="1600">
                <a:latin typeface="Arial" charset="0"/>
                <a:cs typeface="Arial" charset="0"/>
              </a:rPr>
              <a:t>Classroom Assessment does not require specialized training; it can be carried out by dedicated teachers from all disciplines.</a:t>
            </a:r>
          </a:p>
          <a:p>
            <a:pPr marL="225425" indent="-225425" eaLnBrk="1" hangingPunct="1">
              <a:buFontTx/>
              <a:buAutoNum type="arabicPeriod" startAt="4"/>
            </a:pPr>
            <a:r>
              <a:rPr lang="en-US" sz="1600">
                <a:latin typeface="Arial" charset="0"/>
                <a:cs typeface="Arial" charset="0"/>
              </a:rPr>
              <a:t>By Collaboration with colleagues and actively involving students in Classroom Assessment efforts, faculty (and students) enhance learning and personal satisfaction.</a:t>
            </a:r>
          </a:p>
          <a:p>
            <a:pPr marL="225425" indent="-225425" eaLnBrk="1" hangingPunct="1">
              <a:buFontTx/>
              <a:buAutoNum type="arabicPeriod" startAt="4"/>
            </a:pPr>
            <a:endParaRPr lang="en-US" sz="1800">
              <a:latin typeface="Arial" charset="0"/>
              <a:cs typeface="Arial" charset="0"/>
            </a:endParaRPr>
          </a:p>
          <a:p>
            <a:pPr marL="225425" indent="-225425" eaLnBrk="1" hangingPunct="1">
              <a:buFontTx/>
              <a:buNone/>
            </a:pPr>
            <a:endParaRPr lang="en-US" sz="2000">
              <a:latin typeface="Arial" charset="0"/>
            </a:endParaRPr>
          </a:p>
        </p:txBody>
      </p:sp>
    </p:spTree>
    <p:extLst>
      <p:ext uri="{BB962C8B-B14F-4D97-AF65-F5344CB8AC3E}">
        <p14:creationId xmlns:p14="http://schemas.microsoft.com/office/powerpoint/2010/main" val="21651853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3"/>
          <p:cNvSpPr>
            <a:spLocks noGrp="1"/>
          </p:cNvSpPr>
          <p:nvPr>
            <p:ph type="title"/>
          </p:nvPr>
        </p:nvSpPr>
        <p:spPr>
          <a:xfrm>
            <a:off x="457200" y="152400"/>
            <a:ext cx="8229600" cy="792163"/>
          </a:xfrm>
        </p:spPr>
        <p:txBody>
          <a:bodyPr>
            <a:normAutofit fontScale="90000"/>
          </a:bodyPr>
          <a:lstStyle/>
          <a:p>
            <a:pPr eaLnBrk="1" hangingPunct="1"/>
            <a:r>
              <a:rPr lang="en-US" sz="3600">
                <a:latin typeface="Arial" charset="0"/>
              </a:rPr>
              <a:t>7 Assumptions &amp; 5 Key Strategies</a:t>
            </a:r>
            <a:br>
              <a:rPr lang="en-US" sz="3600">
                <a:latin typeface="Arial" charset="0"/>
              </a:rPr>
            </a:br>
            <a:r>
              <a:rPr lang="en-US" sz="3600">
                <a:latin typeface="Arial" charset="0"/>
              </a:rPr>
              <a:t>Similar Formative Assessment Ideas?</a:t>
            </a:r>
          </a:p>
        </p:txBody>
      </p:sp>
      <p:sp>
        <p:nvSpPr>
          <p:cNvPr id="105475" name="Content Placeholder 4"/>
          <p:cNvSpPr>
            <a:spLocks noGrp="1"/>
          </p:cNvSpPr>
          <p:nvPr>
            <p:ph sz="quarter" idx="4294967295"/>
          </p:nvPr>
        </p:nvSpPr>
        <p:spPr>
          <a:xfrm>
            <a:off x="457200" y="1295400"/>
            <a:ext cx="4038600" cy="5029200"/>
          </a:xfrm>
          <a:prstGeom prst="rect">
            <a:avLst/>
          </a:prstGeom>
        </p:spPr>
        <p:txBody>
          <a:bodyPr/>
          <a:lstStyle/>
          <a:p>
            <a:pPr marL="6350" indent="7938" eaLnBrk="1" hangingPunct="1">
              <a:buFontTx/>
              <a:buAutoNum type="arabicPeriod"/>
            </a:pPr>
            <a:r>
              <a:rPr lang="en-US" sz="2000">
                <a:latin typeface="Arial" charset="0"/>
                <a:cs typeface="Arial" charset="0"/>
              </a:rPr>
              <a:t>The quality of student learning is directly, although not exclusively, related to the quality of teaching.</a:t>
            </a:r>
          </a:p>
          <a:p>
            <a:pPr marL="6350" indent="7938" eaLnBrk="1" hangingPunct="1">
              <a:buFontTx/>
              <a:buAutoNum type="arabicPeriod"/>
            </a:pPr>
            <a:endParaRPr lang="en-US" sz="2000">
              <a:latin typeface="Arial" charset="0"/>
              <a:cs typeface="Arial" charset="0"/>
            </a:endParaRPr>
          </a:p>
          <a:p>
            <a:pPr marL="6350" indent="7938" eaLnBrk="1" hangingPunct="1">
              <a:buFontTx/>
              <a:buAutoNum type="arabicPeriod"/>
            </a:pPr>
            <a:endParaRPr lang="en-US" sz="2000">
              <a:latin typeface="Arial" charset="0"/>
              <a:cs typeface="Arial" charset="0"/>
            </a:endParaRPr>
          </a:p>
          <a:p>
            <a:pPr marL="6350" indent="7938" eaLnBrk="1" hangingPunct="1">
              <a:buFontTx/>
              <a:buAutoNum type="arabicPeriod"/>
            </a:pPr>
            <a:r>
              <a:rPr lang="en-US" sz="2000">
                <a:latin typeface="Arial" charset="0"/>
                <a:cs typeface="Arial" charset="0"/>
              </a:rPr>
              <a:t>To improve their effectiveness, teachers need first to make their goals and objectives explicit and then to get specific, comprehensible feedback on the extent to which they are achieving those goals and objectives</a:t>
            </a:r>
          </a:p>
          <a:p>
            <a:pPr marL="6350" indent="7938" eaLnBrk="1" hangingPunct="1">
              <a:buFontTx/>
              <a:buNone/>
            </a:pPr>
            <a:endParaRPr lang="en-US" sz="1800">
              <a:latin typeface="Arial" charset="0"/>
            </a:endParaRPr>
          </a:p>
        </p:txBody>
      </p:sp>
      <p:sp>
        <p:nvSpPr>
          <p:cNvPr id="105476" name="Content Placeholder 5"/>
          <p:cNvSpPr>
            <a:spLocks noGrp="1"/>
          </p:cNvSpPr>
          <p:nvPr>
            <p:ph sz="quarter" idx="4294967295"/>
          </p:nvPr>
        </p:nvSpPr>
        <p:spPr>
          <a:xfrm>
            <a:off x="4648200" y="1295400"/>
            <a:ext cx="4191000" cy="4876800"/>
          </a:xfrm>
          <a:prstGeom prst="rect">
            <a:avLst/>
          </a:prstGeom>
        </p:spPr>
        <p:txBody>
          <a:bodyPr/>
          <a:lstStyle/>
          <a:p>
            <a:pPr eaLnBrk="1" hangingPunct="1">
              <a:buFontTx/>
              <a:buNone/>
            </a:pPr>
            <a:r>
              <a:rPr lang="en-US" sz="2000">
                <a:latin typeface="Arial" charset="0"/>
              </a:rPr>
              <a:t>A – Clarifying, sharing &amp; understanding goals for learning and criteria for success w/ learners.</a:t>
            </a:r>
          </a:p>
          <a:p>
            <a:pPr eaLnBrk="1" hangingPunct="1">
              <a:buFontTx/>
              <a:buNone/>
            </a:pPr>
            <a:r>
              <a:rPr lang="en-US" sz="2000">
                <a:latin typeface="Arial" charset="0"/>
              </a:rPr>
              <a:t>B – Engineering effective classroom discussions, questions, and tasks that elicit evidence of student</a:t>
            </a:r>
            <a:r>
              <a:rPr lang="ja-JP" altLang="en-US" sz="2000">
                <a:latin typeface="Arial" charset="0"/>
              </a:rPr>
              <a:t>’</a:t>
            </a:r>
            <a:r>
              <a:rPr lang="en-US" sz="2000">
                <a:latin typeface="Arial" charset="0"/>
              </a:rPr>
              <a:t>s learning.</a:t>
            </a:r>
          </a:p>
          <a:p>
            <a:pPr eaLnBrk="1" hangingPunct="1">
              <a:buFontTx/>
              <a:buNone/>
            </a:pPr>
            <a:r>
              <a:rPr lang="en-US" sz="2000">
                <a:latin typeface="Arial" charset="0"/>
              </a:rPr>
              <a:t>C – Providing feedback that moves learning forward.</a:t>
            </a:r>
          </a:p>
          <a:p>
            <a:pPr eaLnBrk="1" hangingPunct="1">
              <a:buFontTx/>
              <a:buNone/>
            </a:pPr>
            <a:r>
              <a:rPr lang="en-US" sz="2000">
                <a:latin typeface="Arial" charset="0"/>
              </a:rPr>
              <a:t>D – Activating students as owners of their own learning.</a:t>
            </a:r>
          </a:p>
          <a:p>
            <a:pPr eaLnBrk="1" hangingPunct="1">
              <a:buFontTx/>
              <a:buNone/>
            </a:pPr>
            <a:r>
              <a:rPr lang="en-US" sz="2000">
                <a:latin typeface="Arial" charset="0"/>
              </a:rPr>
              <a:t>E – Activating students as learning resources for one another.</a:t>
            </a:r>
          </a:p>
        </p:txBody>
      </p:sp>
    </p:spTree>
    <p:extLst>
      <p:ext uri="{BB962C8B-B14F-4D97-AF65-F5344CB8AC3E}">
        <p14:creationId xmlns:p14="http://schemas.microsoft.com/office/powerpoint/2010/main" val="35424840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792163"/>
          </a:xfrm>
        </p:spPr>
        <p:txBody>
          <a:bodyPr rtlCol="0">
            <a:normAutofit fontScale="90000"/>
          </a:bodyPr>
          <a:lstStyle/>
          <a:p>
            <a:pPr eaLnBrk="1" fontAlgn="auto" hangingPunct="1">
              <a:spcAft>
                <a:spcPts val="0"/>
              </a:spcAft>
              <a:defRPr/>
            </a:pPr>
            <a:r>
              <a:rPr lang="en-US" sz="3600" dirty="0" smtClean="0">
                <a:ea typeface="+mj-ea"/>
              </a:rPr>
              <a:t>7 Assumptions &amp; 5 Key Strategies</a:t>
            </a:r>
            <a:br>
              <a:rPr lang="en-US" sz="3600" dirty="0" smtClean="0">
                <a:ea typeface="+mj-ea"/>
              </a:rPr>
            </a:br>
            <a:r>
              <a:rPr lang="en-US" sz="3600" dirty="0" smtClean="0">
                <a:ea typeface="+mj-ea"/>
              </a:rPr>
              <a:t>Similar Formative Assessment Ideas?</a:t>
            </a:r>
            <a:endParaRPr lang="en-US" dirty="0" smtClean="0">
              <a:ea typeface="+mj-ea"/>
            </a:endParaRPr>
          </a:p>
        </p:txBody>
      </p:sp>
      <p:sp>
        <p:nvSpPr>
          <p:cNvPr id="106499" name="Content Placeholder 4"/>
          <p:cNvSpPr>
            <a:spLocks noGrp="1"/>
          </p:cNvSpPr>
          <p:nvPr>
            <p:ph sz="quarter" idx="4294967295"/>
          </p:nvPr>
        </p:nvSpPr>
        <p:spPr>
          <a:xfrm>
            <a:off x="457200" y="1447800"/>
            <a:ext cx="4038600" cy="3657600"/>
          </a:xfrm>
          <a:prstGeom prst="rect">
            <a:avLst/>
          </a:prstGeom>
        </p:spPr>
        <p:txBody>
          <a:bodyPr/>
          <a:lstStyle/>
          <a:p>
            <a:pPr marL="6350" indent="7938" eaLnBrk="1" hangingPunct="1">
              <a:buFontTx/>
              <a:buAutoNum type="arabicPeriod" startAt="3"/>
            </a:pPr>
            <a:r>
              <a:rPr lang="en-US" sz="2000">
                <a:latin typeface="Arial" charset="0"/>
                <a:cs typeface="Arial" charset="0"/>
              </a:rPr>
              <a:t>To improve their learning, students need to receive appropriate and focused feedback early and often; they also need to learn how to assess their own learning.   (students need opportunities to give and get feedback on their learning before they are evaluated for grades)</a:t>
            </a:r>
          </a:p>
          <a:p>
            <a:pPr marL="6350" indent="7938" eaLnBrk="1" hangingPunct="1">
              <a:buFontTx/>
              <a:buNone/>
            </a:pPr>
            <a:endParaRPr lang="en-US" sz="1200">
              <a:latin typeface="Arial" charset="0"/>
              <a:cs typeface="Arial" charset="0"/>
            </a:endParaRPr>
          </a:p>
          <a:p>
            <a:pPr marL="6350" indent="7938" eaLnBrk="1" hangingPunct="1">
              <a:buFontTx/>
              <a:buAutoNum type="arabicPeriod" startAt="4"/>
            </a:pPr>
            <a:endParaRPr lang="en-US" sz="1800">
              <a:latin typeface="Arial" charset="0"/>
              <a:cs typeface="Arial" charset="0"/>
            </a:endParaRPr>
          </a:p>
          <a:p>
            <a:pPr marL="6350" indent="7938" eaLnBrk="1" hangingPunct="1">
              <a:buFontTx/>
              <a:buNone/>
            </a:pPr>
            <a:endParaRPr lang="en-US" sz="1800">
              <a:latin typeface="Arial" charset="0"/>
            </a:endParaRPr>
          </a:p>
        </p:txBody>
      </p:sp>
      <p:sp>
        <p:nvSpPr>
          <p:cNvPr id="106500" name="Content Placeholder 5"/>
          <p:cNvSpPr>
            <a:spLocks noGrp="1"/>
          </p:cNvSpPr>
          <p:nvPr>
            <p:ph sz="quarter" idx="4294967295"/>
          </p:nvPr>
        </p:nvSpPr>
        <p:spPr>
          <a:xfrm>
            <a:off x="4648200" y="1295400"/>
            <a:ext cx="4191000" cy="4876800"/>
          </a:xfrm>
          <a:prstGeom prst="rect">
            <a:avLst/>
          </a:prstGeom>
        </p:spPr>
        <p:txBody>
          <a:bodyPr/>
          <a:lstStyle/>
          <a:p>
            <a:pPr eaLnBrk="1" hangingPunct="1">
              <a:buFontTx/>
              <a:buNone/>
            </a:pPr>
            <a:r>
              <a:rPr lang="en-US" sz="2000">
                <a:latin typeface="Arial" charset="0"/>
              </a:rPr>
              <a:t>A – Clarifying, sharing &amp; understanding goals for learning and criteria for success w/ learners.</a:t>
            </a:r>
          </a:p>
          <a:p>
            <a:pPr eaLnBrk="1" hangingPunct="1">
              <a:buFontTx/>
              <a:buNone/>
            </a:pPr>
            <a:r>
              <a:rPr lang="en-US" sz="2000">
                <a:latin typeface="Arial" charset="0"/>
              </a:rPr>
              <a:t>B – Engineering effective classroom discussions, questions, and tasks that elicit evidence of student</a:t>
            </a:r>
            <a:r>
              <a:rPr lang="ja-JP" altLang="en-US" sz="2000">
                <a:latin typeface="Arial" charset="0"/>
              </a:rPr>
              <a:t>’</a:t>
            </a:r>
            <a:r>
              <a:rPr lang="en-US" sz="2000">
                <a:latin typeface="Arial" charset="0"/>
              </a:rPr>
              <a:t>s learning.</a:t>
            </a:r>
          </a:p>
          <a:p>
            <a:pPr eaLnBrk="1" hangingPunct="1">
              <a:buFontTx/>
              <a:buNone/>
            </a:pPr>
            <a:r>
              <a:rPr lang="en-US" sz="2000">
                <a:latin typeface="Arial" charset="0"/>
              </a:rPr>
              <a:t>C – Providing feedback that moves learning forward.</a:t>
            </a:r>
          </a:p>
          <a:p>
            <a:pPr eaLnBrk="1" hangingPunct="1">
              <a:buFontTx/>
              <a:buNone/>
            </a:pPr>
            <a:r>
              <a:rPr lang="en-US" sz="2000">
                <a:latin typeface="Arial" charset="0"/>
              </a:rPr>
              <a:t>D – Activating students as owners of their own learning.</a:t>
            </a:r>
          </a:p>
          <a:p>
            <a:pPr eaLnBrk="1" hangingPunct="1">
              <a:buFontTx/>
              <a:buNone/>
            </a:pPr>
            <a:r>
              <a:rPr lang="en-US" sz="2000">
                <a:latin typeface="Arial" charset="0"/>
              </a:rPr>
              <a:t>E – Activating students as learning resources for one another.</a:t>
            </a:r>
          </a:p>
        </p:txBody>
      </p:sp>
    </p:spTree>
    <p:extLst>
      <p:ext uri="{BB962C8B-B14F-4D97-AF65-F5344CB8AC3E}">
        <p14:creationId xmlns:p14="http://schemas.microsoft.com/office/powerpoint/2010/main" val="32221119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98438"/>
            <a:ext cx="8229600" cy="792162"/>
          </a:xfrm>
        </p:spPr>
        <p:txBody>
          <a:bodyPr rtlCol="0">
            <a:normAutofit fontScale="90000"/>
          </a:bodyPr>
          <a:lstStyle/>
          <a:p>
            <a:pPr eaLnBrk="1" fontAlgn="auto" hangingPunct="1">
              <a:spcAft>
                <a:spcPts val="0"/>
              </a:spcAft>
              <a:defRPr/>
            </a:pPr>
            <a:r>
              <a:rPr lang="en-US" sz="3600" dirty="0" smtClean="0">
                <a:ea typeface="+mj-ea"/>
              </a:rPr>
              <a:t>7 Assumptions &amp; 5 Key Strategies</a:t>
            </a:r>
            <a:br>
              <a:rPr lang="en-US" sz="3600" dirty="0" smtClean="0">
                <a:ea typeface="+mj-ea"/>
              </a:rPr>
            </a:br>
            <a:r>
              <a:rPr lang="en-US" sz="3600" dirty="0" smtClean="0">
                <a:ea typeface="+mj-ea"/>
              </a:rPr>
              <a:t>Similar Formative Assessment Ideas?</a:t>
            </a:r>
            <a:endParaRPr lang="en-US" dirty="0" smtClean="0">
              <a:ea typeface="+mj-ea"/>
            </a:endParaRPr>
          </a:p>
        </p:txBody>
      </p:sp>
      <p:sp>
        <p:nvSpPr>
          <p:cNvPr id="107523" name="Content Placeholder 4"/>
          <p:cNvSpPr>
            <a:spLocks noGrp="1"/>
          </p:cNvSpPr>
          <p:nvPr>
            <p:ph sz="quarter" idx="4294967295"/>
          </p:nvPr>
        </p:nvSpPr>
        <p:spPr>
          <a:xfrm>
            <a:off x="457200" y="1295400"/>
            <a:ext cx="4038600" cy="5029200"/>
          </a:xfrm>
          <a:prstGeom prst="rect">
            <a:avLst/>
          </a:prstGeom>
        </p:spPr>
        <p:txBody>
          <a:bodyPr/>
          <a:lstStyle/>
          <a:p>
            <a:pPr marL="6350" indent="7938" eaLnBrk="1" hangingPunct="1">
              <a:buFontTx/>
              <a:buNone/>
            </a:pPr>
            <a:endParaRPr lang="en-US" sz="1200">
              <a:latin typeface="Arial" charset="0"/>
              <a:cs typeface="Arial" charset="0"/>
            </a:endParaRPr>
          </a:p>
          <a:p>
            <a:pPr marL="6350" indent="7938" eaLnBrk="1" hangingPunct="1">
              <a:buFontTx/>
              <a:buAutoNum type="arabicPeriod" startAt="4"/>
            </a:pPr>
            <a:r>
              <a:rPr lang="en-US" sz="2000">
                <a:latin typeface="Arial" charset="0"/>
                <a:cs typeface="Arial" charset="0"/>
              </a:rPr>
              <a:t>The type of assessment most likely to improve teaching and learning is that conducted by faculty to answer questions they themselves have formulated in response to issues or problems in their own teaching.</a:t>
            </a:r>
          </a:p>
          <a:p>
            <a:pPr marL="6350" indent="7938" eaLnBrk="1" hangingPunct="1">
              <a:buFontTx/>
              <a:buAutoNum type="arabicPeriod" startAt="4"/>
            </a:pPr>
            <a:endParaRPr lang="en-US" sz="1800">
              <a:latin typeface="Arial" charset="0"/>
              <a:cs typeface="Arial" charset="0"/>
            </a:endParaRPr>
          </a:p>
          <a:p>
            <a:pPr marL="6350" indent="7938" eaLnBrk="1" hangingPunct="1">
              <a:buFontTx/>
              <a:buNone/>
            </a:pPr>
            <a:endParaRPr lang="en-US" sz="1800">
              <a:latin typeface="Arial" charset="0"/>
            </a:endParaRPr>
          </a:p>
        </p:txBody>
      </p:sp>
      <p:sp>
        <p:nvSpPr>
          <p:cNvPr id="107524" name="Content Placeholder 5"/>
          <p:cNvSpPr>
            <a:spLocks noGrp="1"/>
          </p:cNvSpPr>
          <p:nvPr>
            <p:ph sz="quarter" idx="4294967295"/>
          </p:nvPr>
        </p:nvSpPr>
        <p:spPr>
          <a:xfrm>
            <a:off x="4648200" y="1295400"/>
            <a:ext cx="4191000" cy="4876800"/>
          </a:xfrm>
          <a:prstGeom prst="rect">
            <a:avLst/>
          </a:prstGeom>
        </p:spPr>
        <p:txBody>
          <a:bodyPr/>
          <a:lstStyle/>
          <a:p>
            <a:pPr eaLnBrk="1" hangingPunct="1">
              <a:buFontTx/>
              <a:buNone/>
            </a:pPr>
            <a:r>
              <a:rPr lang="en-US" sz="2000">
                <a:latin typeface="Arial" charset="0"/>
              </a:rPr>
              <a:t>A – Clarifying, sharing &amp; understanding goals for learning and criteria for success w/ learners.</a:t>
            </a:r>
          </a:p>
          <a:p>
            <a:pPr eaLnBrk="1" hangingPunct="1">
              <a:buFontTx/>
              <a:buNone/>
            </a:pPr>
            <a:r>
              <a:rPr lang="en-US" sz="2000">
                <a:latin typeface="Arial" charset="0"/>
              </a:rPr>
              <a:t>B – Engineering effective classroom discussions, questions, and tasks that elicit evidence of student</a:t>
            </a:r>
            <a:r>
              <a:rPr lang="ja-JP" altLang="en-US" sz="2000">
                <a:latin typeface="Arial" charset="0"/>
              </a:rPr>
              <a:t>’</a:t>
            </a:r>
            <a:r>
              <a:rPr lang="en-US" sz="2000">
                <a:latin typeface="Arial" charset="0"/>
              </a:rPr>
              <a:t>s learning.</a:t>
            </a:r>
          </a:p>
          <a:p>
            <a:pPr eaLnBrk="1" hangingPunct="1">
              <a:buFontTx/>
              <a:buNone/>
            </a:pPr>
            <a:r>
              <a:rPr lang="en-US" sz="2000">
                <a:latin typeface="Arial" charset="0"/>
              </a:rPr>
              <a:t>C – Providing feedback that moves learning forward.</a:t>
            </a:r>
          </a:p>
          <a:p>
            <a:pPr eaLnBrk="1" hangingPunct="1">
              <a:buFontTx/>
              <a:buNone/>
            </a:pPr>
            <a:r>
              <a:rPr lang="en-US" sz="2000">
                <a:latin typeface="Arial" charset="0"/>
              </a:rPr>
              <a:t>D – Activating students as owners of their own learning.</a:t>
            </a:r>
          </a:p>
          <a:p>
            <a:pPr eaLnBrk="1" hangingPunct="1">
              <a:buFontTx/>
              <a:buNone/>
            </a:pPr>
            <a:r>
              <a:rPr lang="en-US" sz="2000">
                <a:latin typeface="Arial" charset="0"/>
              </a:rPr>
              <a:t>E – Activating students as learning resources for one another.</a:t>
            </a:r>
          </a:p>
        </p:txBody>
      </p:sp>
    </p:spTree>
    <p:extLst>
      <p:ext uri="{BB962C8B-B14F-4D97-AF65-F5344CB8AC3E}">
        <p14:creationId xmlns:p14="http://schemas.microsoft.com/office/powerpoint/2010/main" val="24860799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792162"/>
          </a:xfrm>
        </p:spPr>
        <p:txBody>
          <a:bodyPr rtlCol="0">
            <a:normAutofit fontScale="90000"/>
          </a:bodyPr>
          <a:lstStyle/>
          <a:p>
            <a:pPr eaLnBrk="1" fontAlgn="auto" hangingPunct="1">
              <a:spcAft>
                <a:spcPts val="0"/>
              </a:spcAft>
              <a:defRPr/>
            </a:pPr>
            <a:r>
              <a:rPr lang="en-US" sz="3600" dirty="0" smtClean="0">
                <a:ea typeface="+mj-ea"/>
              </a:rPr>
              <a:t>7 Assumptions &amp; 5 Key Strategies</a:t>
            </a:r>
            <a:br>
              <a:rPr lang="en-US" sz="3600" dirty="0" smtClean="0">
                <a:ea typeface="+mj-ea"/>
              </a:rPr>
            </a:br>
            <a:r>
              <a:rPr lang="en-US" sz="3600" dirty="0" smtClean="0">
                <a:ea typeface="+mj-ea"/>
              </a:rPr>
              <a:t>Similar Formative Assessment Ideas?</a:t>
            </a:r>
            <a:endParaRPr lang="en-US" dirty="0" smtClean="0">
              <a:ea typeface="+mj-ea"/>
            </a:endParaRPr>
          </a:p>
        </p:txBody>
      </p:sp>
      <p:sp>
        <p:nvSpPr>
          <p:cNvPr id="108547" name="Content Placeholder 4"/>
          <p:cNvSpPr>
            <a:spLocks noGrp="1"/>
          </p:cNvSpPr>
          <p:nvPr>
            <p:ph sz="quarter" idx="4294967295"/>
          </p:nvPr>
        </p:nvSpPr>
        <p:spPr>
          <a:xfrm>
            <a:off x="381000" y="1524000"/>
            <a:ext cx="4038600" cy="4876800"/>
          </a:xfrm>
          <a:prstGeom prst="rect">
            <a:avLst/>
          </a:prstGeom>
        </p:spPr>
        <p:txBody>
          <a:bodyPr/>
          <a:lstStyle/>
          <a:p>
            <a:pPr marL="6350" indent="7938" eaLnBrk="1" hangingPunct="1">
              <a:buFontTx/>
              <a:buAutoNum type="arabicPeriod" startAt="5"/>
            </a:pPr>
            <a:r>
              <a:rPr lang="en-US" sz="2000">
                <a:latin typeface="Arial" charset="0"/>
                <a:cs typeface="Arial" charset="0"/>
              </a:rPr>
              <a:t>Systematic inquiry and intellectual challenge are powerful sources of motivation, growth, and renewal for college teachers, and Classroom Assessment can provide such challenge.</a:t>
            </a:r>
          </a:p>
          <a:p>
            <a:pPr marL="6350" indent="7938" eaLnBrk="1" hangingPunct="1">
              <a:buFontTx/>
              <a:buAutoNum type="arabicPeriod" startAt="5"/>
            </a:pPr>
            <a:endParaRPr lang="en-US" sz="1200">
              <a:latin typeface="Arial" charset="0"/>
              <a:cs typeface="Arial" charset="0"/>
            </a:endParaRPr>
          </a:p>
          <a:p>
            <a:pPr marL="6350" indent="7938" eaLnBrk="1" hangingPunct="1">
              <a:buFontTx/>
              <a:buAutoNum type="arabicPeriod" startAt="5"/>
            </a:pPr>
            <a:endParaRPr lang="en-US" sz="1200">
              <a:latin typeface="Arial" charset="0"/>
              <a:cs typeface="Arial" charset="0"/>
            </a:endParaRPr>
          </a:p>
          <a:p>
            <a:pPr marL="6350" indent="7938" eaLnBrk="1" hangingPunct="1">
              <a:buFontTx/>
              <a:buAutoNum type="arabicPeriod" startAt="6"/>
            </a:pPr>
            <a:r>
              <a:rPr lang="en-US" sz="2000">
                <a:latin typeface="Arial" charset="0"/>
                <a:cs typeface="Arial" charset="0"/>
              </a:rPr>
              <a:t>Classroom Assessment does not require specialized training; it can be carried out by dedicated teachers from all disciplines.</a:t>
            </a:r>
          </a:p>
          <a:p>
            <a:pPr marL="6350" indent="7938" eaLnBrk="1" hangingPunct="1">
              <a:buFontTx/>
              <a:buAutoNum type="arabicPeriod" startAt="6"/>
            </a:pPr>
            <a:endParaRPr lang="en-US" sz="1200">
              <a:latin typeface="Arial" charset="0"/>
              <a:cs typeface="Arial" charset="0"/>
            </a:endParaRPr>
          </a:p>
          <a:p>
            <a:pPr marL="6350" indent="7938" eaLnBrk="1" hangingPunct="1">
              <a:buFontTx/>
              <a:buNone/>
            </a:pPr>
            <a:endParaRPr lang="en-US" sz="1800">
              <a:latin typeface="Arial" charset="0"/>
            </a:endParaRPr>
          </a:p>
        </p:txBody>
      </p:sp>
      <p:sp>
        <p:nvSpPr>
          <p:cNvPr id="108548" name="Content Placeholder 5"/>
          <p:cNvSpPr>
            <a:spLocks noGrp="1"/>
          </p:cNvSpPr>
          <p:nvPr>
            <p:ph sz="quarter" idx="4294967295"/>
          </p:nvPr>
        </p:nvSpPr>
        <p:spPr>
          <a:xfrm>
            <a:off x="4648200" y="1295400"/>
            <a:ext cx="4191000" cy="4876800"/>
          </a:xfrm>
          <a:prstGeom prst="rect">
            <a:avLst/>
          </a:prstGeom>
        </p:spPr>
        <p:txBody>
          <a:bodyPr/>
          <a:lstStyle/>
          <a:p>
            <a:pPr eaLnBrk="1" hangingPunct="1">
              <a:buFontTx/>
              <a:buNone/>
            </a:pPr>
            <a:r>
              <a:rPr lang="en-US" sz="2000">
                <a:latin typeface="Arial" charset="0"/>
              </a:rPr>
              <a:t>A – Clarifying, sharing &amp; understanding goals for learning and criteria for success w/ learners.</a:t>
            </a:r>
          </a:p>
          <a:p>
            <a:pPr eaLnBrk="1" hangingPunct="1">
              <a:buFontTx/>
              <a:buNone/>
            </a:pPr>
            <a:r>
              <a:rPr lang="en-US" sz="2000">
                <a:latin typeface="Arial" charset="0"/>
              </a:rPr>
              <a:t>B – Engineering effective classroom discussions, questions, and tasks that elicit evidence of student</a:t>
            </a:r>
            <a:r>
              <a:rPr lang="ja-JP" altLang="en-US" sz="2000">
                <a:latin typeface="Arial" charset="0"/>
              </a:rPr>
              <a:t>’</a:t>
            </a:r>
            <a:r>
              <a:rPr lang="en-US" sz="2000">
                <a:latin typeface="Arial" charset="0"/>
              </a:rPr>
              <a:t>s learning.</a:t>
            </a:r>
          </a:p>
          <a:p>
            <a:pPr eaLnBrk="1" hangingPunct="1">
              <a:buFontTx/>
              <a:buNone/>
            </a:pPr>
            <a:r>
              <a:rPr lang="en-US" sz="2000">
                <a:latin typeface="Arial" charset="0"/>
              </a:rPr>
              <a:t>C – Providing feedback that moves learning forward.</a:t>
            </a:r>
          </a:p>
          <a:p>
            <a:pPr eaLnBrk="1" hangingPunct="1">
              <a:buFontTx/>
              <a:buNone/>
            </a:pPr>
            <a:r>
              <a:rPr lang="en-US" sz="2000">
                <a:latin typeface="Arial" charset="0"/>
              </a:rPr>
              <a:t>D – Activating students as owners of their own learning.</a:t>
            </a:r>
          </a:p>
          <a:p>
            <a:pPr eaLnBrk="1" hangingPunct="1">
              <a:buFontTx/>
              <a:buNone/>
            </a:pPr>
            <a:r>
              <a:rPr lang="en-US" sz="2000">
                <a:latin typeface="Arial" charset="0"/>
              </a:rPr>
              <a:t>E – Activating students as learning resources for one another.</a:t>
            </a:r>
          </a:p>
        </p:txBody>
      </p:sp>
    </p:spTree>
    <p:extLst>
      <p:ext uri="{BB962C8B-B14F-4D97-AF65-F5344CB8AC3E}">
        <p14:creationId xmlns:p14="http://schemas.microsoft.com/office/powerpoint/2010/main" val="33729741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792162"/>
          </a:xfrm>
        </p:spPr>
        <p:txBody>
          <a:bodyPr rtlCol="0">
            <a:normAutofit fontScale="90000"/>
          </a:bodyPr>
          <a:lstStyle/>
          <a:p>
            <a:pPr eaLnBrk="1" fontAlgn="auto" hangingPunct="1">
              <a:spcAft>
                <a:spcPts val="0"/>
              </a:spcAft>
              <a:defRPr/>
            </a:pPr>
            <a:r>
              <a:rPr lang="en-US" sz="3600" dirty="0" smtClean="0">
                <a:ea typeface="+mj-ea"/>
              </a:rPr>
              <a:t>7 Assumptions &amp; 5 Key Strategies</a:t>
            </a:r>
            <a:br>
              <a:rPr lang="en-US" sz="3600" dirty="0" smtClean="0">
                <a:ea typeface="+mj-ea"/>
              </a:rPr>
            </a:br>
            <a:r>
              <a:rPr lang="en-US" sz="3600" dirty="0" smtClean="0">
                <a:ea typeface="+mj-ea"/>
              </a:rPr>
              <a:t>Similar Formative Assessment Ideas?</a:t>
            </a:r>
            <a:endParaRPr lang="en-US" dirty="0" smtClean="0">
              <a:ea typeface="+mj-ea"/>
            </a:endParaRPr>
          </a:p>
        </p:txBody>
      </p:sp>
      <p:sp>
        <p:nvSpPr>
          <p:cNvPr id="109571" name="Content Placeholder 4"/>
          <p:cNvSpPr>
            <a:spLocks noGrp="1"/>
          </p:cNvSpPr>
          <p:nvPr>
            <p:ph sz="quarter" idx="4294967295"/>
          </p:nvPr>
        </p:nvSpPr>
        <p:spPr>
          <a:xfrm>
            <a:off x="381000" y="1524000"/>
            <a:ext cx="4038600" cy="4876800"/>
          </a:xfrm>
          <a:prstGeom prst="rect">
            <a:avLst/>
          </a:prstGeom>
        </p:spPr>
        <p:txBody>
          <a:bodyPr/>
          <a:lstStyle/>
          <a:p>
            <a:pPr marL="6350" indent="7938" eaLnBrk="1" hangingPunct="1">
              <a:buFontTx/>
              <a:buAutoNum type="arabicPeriod" startAt="6"/>
            </a:pPr>
            <a:endParaRPr lang="en-US" sz="1200">
              <a:latin typeface="Arial" charset="0"/>
              <a:cs typeface="Arial" charset="0"/>
            </a:endParaRPr>
          </a:p>
          <a:p>
            <a:pPr marL="6350" indent="7938" eaLnBrk="1" hangingPunct="1">
              <a:buFontTx/>
              <a:buAutoNum type="arabicPeriod" startAt="7"/>
            </a:pPr>
            <a:r>
              <a:rPr lang="en-US" sz="2000">
                <a:latin typeface="Arial" charset="0"/>
                <a:cs typeface="Arial" charset="0"/>
              </a:rPr>
              <a:t> By Collaboration with colleagues and actively involving students in Classroom Assessment efforts, faculty (and students) enhance learning and personal satisfaction.</a:t>
            </a:r>
          </a:p>
          <a:p>
            <a:pPr marL="6350" indent="7938" eaLnBrk="1" hangingPunct="1">
              <a:buFontTx/>
              <a:buNone/>
            </a:pPr>
            <a:endParaRPr lang="en-US" sz="1800">
              <a:latin typeface="Arial" charset="0"/>
            </a:endParaRPr>
          </a:p>
        </p:txBody>
      </p:sp>
      <p:sp>
        <p:nvSpPr>
          <p:cNvPr id="109572" name="Content Placeholder 5"/>
          <p:cNvSpPr>
            <a:spLocks noGrp="1"/>
          </p:cNvSpPr>
          <p:nvPr>
            <p:ph sz="quarter" idx="4294967295"/>
          </p:nvPr>
        </p:nvSpPr>
        <p:spPr>
          <a:xfrm>
            <a:off x="4648200" y="1295400"/>
            <a:ext cx="4191000" cy="4876800"/>
          </a:xfrm>
          <a:prstGeom prst="rect">
            <a:avLst/>
          </a:prstGeom>
        </p:spPr>
        <p:txBody>
          <a:bodyPr/>
          <a:lstStyle/>
          <a:p>
            <a:pPr eaLnBrk="1" hangingPunct="1">
              <a:buFontTx/>
              <a:buNone/>
            </a:pPr>
            <a:r>
              <a:rPr lang="en-US" sz="2000">
                <a:latin typeface="Arial" charset="0"/>
              </a:rPr>
              <a:t>A – Clarifying, sharing &amp; understanding goals for learning and criteria for success w/ learners.</a:t>
            </a:r>
          </a:p>
          <a:p>
            <a:pPr eaLnBrk="1" hangingPunct="1">
              <a:buFontTx/>
              <a:buNone/>
            </a:pPr>
            <a:r>
              <a:rPr lang="en-US" sz="2000">
                <a:latin typeface="Arial" charset="0"/>
              </a:rPr>
              <a:t>B – Engineering effective classroom discussions, questions, and tasks that elicit evidence of student</a:t>
            </a:r>
            <a:r>
              <a:rPr lang="ja-JP" altLang="en-US" sz="2000">
                <a:latin typeface="Arial" charset="0"/>
              </a:rPr>
              <a:t>’</a:t>
            </a:r>
            <a:r>
              <a:rPr lang="en-US" sz="2000">
                <a:latin typeface="Arial" charset="0"/>
              </a:rPr>
              <a:t>s learning.</a:t>
            </a:r>
          </a:p>
          <a:p>
            <a:pPr eaLnBrk="1" hangingPunct="1">
              <a:buFontTx/>
              <a:buNone/>
            </a:pPr>
            <a:r>
              <a:rPr lang="en-US" sz="2000">
                <a:latin typeface="Arial" charset="0"/>
              </a:rPr>
              <a:t>C – Providing feedback that moves learning forward.</a:t>
            </a:r>
          </a:p>
          <a:p>
            <a:pPr eaLnBrk="1" hangingPunct="1">
              <a:buFontTx/>
              <a:buNone/>
            </a:pPr>
            <a:r>
              <a:rPr lang="en-US" sz="2000">
                <a:latin typeface="Arial" charset="0"/>
              </a:rPr>
              <a:t>D – Activating students as owners of their own learning.</a:t>
            </a:r>
          </a:p>
          <a:p>
            <a:pPr eaLnBrk="1" hangingPunct="1">
              <a:buFontTx/>
              <a:buNone/>
            </a:pPr>
            <a:r>
              <a:rPr lang="en-US" sz="2000">
                <a:latin typeface="Arial" charset="0"/>
              </a:rPr>
              <a:t>E – Activating students as learning resources for one another.</a:t>
            </a:r>
          </a:p>
        </p:txBody>
      </p:sp>
    </p:spTree>
    <p:extLst>
      <p:ext uri="{BB962C8B-B14F-4D97-AF65-F5344CB8AC3E}">
        <p14:creationId xmlns:p14="http://schemas.microsoft.com/office/powerpoint/2010/main" val="27954761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98</TotalTime>
  <Words>2635</Words>
  <Application>Microsoft Macintosh PowerPoint</Application>
  <PresentationFormat>On-screen Show (4:3)</PresentationFormat>
  <Paragraphs>264</Paragraphs>
  <Slides>37</Slides>
  <Notes>8</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EDUC 5555:  Assessment and Intervention Class 2</vt:lpstr>
      <vt:lpstr>HW article Inside the Black Box: Raising Standards Through Classroom Assessment</vt:lpstr>
      <vt:lpstr>PowerPoint Presentation</vt:lpstr>
      <vt:lpstr>7 Basic Assumptions of  Classroom Assessment</vt:lpstr>
      <vt:lpstr>7 Assumptions &amp; 5 Key Strategies Similar Formative Assessment Ideas?</vt:lpstr>
      <vt:lpstr>7 Assumptions &amp; 5 Key Strategies Similar Formative Assessment Ideas?</vt:lpstr>
      <vt:lpstr>7 Assumptions &amp; 5 Key Strategies Similar Formative Assessment Ideas?</vt:lpstr>
      <vt:lpstr>7 Assumptions &amp; 5 Key Strategies Similar Formative Assessment Ideas?</vt:lpstr>
      <vt:lpstr>7 Assumptions &amp; 5 Key Strategies Similar Formative Assessment Ideas?</vt:lpstr>
      <vt:lpstr>Formative Assessment Techniques</vt:lpstr>
      <vt:lpstr>Formative Assessment Techniques</vt:lpstr>
      <vt:lpstr>Formative Assessment Techniques</vt:lpstr>
      <vt:lpstr>Formative Assessment Techniques</vt:lpstr>
      <vt:lpstr>PowerPoint Presentation</vt:lpstr>
      <vt:lpstr>Helping Students Own  Their Own Learning</vt:lpstr>
      <vt:lpstr>Same or Different?</vt:lpstr>
      <vt:lpstr>Same or Different?</vt:lpstr>
      <vt:lpstr>Which has the greatest influence on student learning?</vt:lpstr>
      <vt:lpstr>Level of Importance</vt:lpstr>
      <vt:lpstr>Self-Reported Grades</vt:lpstr>
      <vt:lpstr>Reciprocal Teaching</vt:lpstr>
      <vt:lpstr>Key Feedback Questions</vt:lpstr>
      <vt:lpstr>What does a grade really mean?</vt:lpstr>
      <vt:lpstr>Rubrics – Targets/Objectives/Learning Goals</vt:lpstr>
      <vt:lpstr>Rubrics</vt:lpstr>
      <vt:lpstr>BREAK</vt:lpstr>
      <vt:lpstr>M-COMP Administration (8 minutes)</vt:lpstr>
      <vt:lpstr>PowerPoint Presentation</vt:lpstr>
      <vt:lpstr>Math Computation (M-COMP) Administration Directions….. </vt:lpstr>
      <vt:lpstr>M-CAP Administration (10-minutes) </vt:lpstr>
      <vt:lpstr>M-CAP Standard Administration Directions</vt:lpstr>
      <vt:lpstr>M-CAP Standard Administration Directions</vt:lpstr>
      <vt:lpstr>M-CAP Scoring</vt:lpstr>
      <vt:lpstr>Ferreting Out Formative Assessment</vt:lpstr>
      <vt:lpstr>Ferreting Out Formative Assessment</vt:lpstr>
      <vt:lpstr>Professional Reflection  &amp; Analysis Discussion #1 </vt:lpstr>
      <vt:lpstr>Exit Slip</vt:lpstr>
    </vt:vector>
  </TitlesOfParts>
  <Company>Canyons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Piper Riddle</dc:creator>
  <cp:lastModifiedBy>Piper Riddle</cp:lastModifiedBy>
  <cp:revision>13</cp:revision>
  <dcterms:created xsi:type="dcterms:W3CDTF">2011-07-08T14:25:05Z</dcterms:created>
  <dcterms:modified xsi:type="dcterms:W3CDTF">2011-08-01T00:38:31Z</dcterms:modified>
</cp:coreProperties>
</file>